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73" r:id="rId10"/>
    <p:sldId id="267" r:id="rId11"/>
    <p:sldId id="269" r:id="rId12"/>
    <p:sldId id="268" r:id="rId13"/>
    <p:sldId id="274" r:id="rId14"/>
    <p:sldId id="271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81" r:id="rId23"/>
    <p:sldId id="263" r:id="rId24"/>
    <p:sldId id="270" r:id="rId2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D9D9D9"/>
    <a:srgbClr val="383838"/>
    <a:srgbClr val="7C111C"/>
    <a:srgbClr val="3A3A3A"/>
    <a:srgbClr val="B4A17C"/>
    <a:srgbClr val="BA9F9C"/>
    <a:srgbClr val="C7AAA5"/>
    <a:srgbClr val="F3AD6A"/>
    <a:srgbClr val="D1D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56"/>
    <p:restoredTop sz="77550"/>
  </p:normalViewPr>
  <p:slideViewPr>
    <p:cSldViewPr snapToGrid="0">
      <p:cViewPr>
        <p:scale>
          <a:sx n="100" d="100"/>
          <a:sy n="100" d="100"/>
        </p:scale>
        <p:origin x="2736" y="600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6E681-AA08-A24A-9E8D-4B7FC4749003}" type="datetimeFigureOut">
              <a:rPr kumimoji="1" lang="ko-Kore-KR" altLang="en-US" smtClean="0"/>
              <a:t>06/15/2025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A836B-3564-0244-8A2A-3F0AE929811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719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과제 주제선정 방식 소개 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 -&gt; </a:t>
            </a:r>
            <a:r>
              <a:rPr lang="ko-KR" altLang="en-US" dirty="0"/>
              <a:t>길고양이 품종분류 앱으로 선택 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 1. CNN</a:t>
            </a:r>
            <a:r>
              <a:rPr lang="ko-KR" altLang="en-US" dirty="0"/>
              <a:t> 직접 구현과 전이학습의 비교 진행 예정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 2. </a:t>
            </a:r>
            <a:r>
              <a:rPr lang="ko-KR" altLang="en-US" dirty="0" err="1"/>
              <a:t>온디바이스</a:t>
            </a:r>
            <a:r>
              <a:rPr lang="ko-KR" altLang="en-US" dirty="0"/>
              <a:t> 환경에서의 동작  실험 예정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6072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C3CC3-A77E-2536-A52B-33137FD61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E8B340-426B-2853-5E50-894367EBE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3D9A04-60E0-8FA8-8FDF-B9895EDF8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CA33-2328-4EC7-DDDE-C36ED139C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688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7673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랜덤하게 </a:t>
            </a:r>
            <a:r>
              <a:rPr lang="ko-KR" altLang="en-US" dirty="0" err="1"/>
              <a:t>샘플링하여</a:t>
            </a:r>
            <a:r>
              <a:rPr lang="ko-KR" altLang="en-US" dirty="0"/>
              <a:t> 해당 고양이들이 채택됨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3652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직접 설계한 </a:t>
            </a:r>
            <a:r>
              <a:rPr lang="en-US" altLang="ko-KR" dirty="0"/>
              <a:t>CNN </a:t>
            </a:r>
            <a:r>
              <a:rPr lang="ko-KR" altLang="en-US" dirty="0"/>
              <a:t>모델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적중률 </a:t>
            </a:r>
            <a:r>
              <a:rPr lang="en-US" altLang="ko-KR" dirty="0"/>
              <a:t>50% </a:t>
            </a:r>
          </a:p>
          <a:p>
            <a:r>
              <a:rPr lang="ko-KR" altLang="en-US" dirty="0"/>
              <a:t>추론시간 </a:t>
            </a:r>
            <a:r>
              <a:rPr lang="en-US" altLang="ko-KR" dirty="0"/>
              <a:t>50ms </a:t>
            </a:r>
            <a:r>
              <a:rPr lang="ko-KR" altLang="en-US" dirty="0"/>
              <a:t>이내로 안정적임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4587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Mobilenetv3 </a:t>
            </a:r>
            <a:r>
              <a:rPr lang="ko-KR" altLang="en-US" dirty="0"/>
              <a:t>전이학습 모델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적중률 </a:t>
            </a:r>
            <a:r>
              <a:rPr lang="en-US" altLang="ko-KR" dirty="0"/>
              <a:t>100%</a:t>
            </a:r>
          </a:p>
          <a:p>
            <a:r>
              <a:rPr lang="ko-KR" altLang="en-US" dirty="0"/>
              <a:t>추론시간 </a:t>
            </a:r>
            <a:r>
              <a:rPr lang="en-US" altLang="ko-KR" dirty="0"/>
              <a:t>150ms </a:t>
            </a:r>
            <a:r>
              <a:rPr lang="ko-KR" altLang="en-US" dirty="0"/>
              <a:t>이내 안정적임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9280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52405-234E-6800-F539-9E5BF8329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FD72A7-A516-A4CA-EC0B-891B74C7F2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27BA9-BEB5-D442-355A-D698C89CC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Resize </a:t>
            </a:r>
            <a:r>
              <a:rPr lang="ko-KR" altLang="en-US" dirty="0"/>
              <a:t>과정에서의 구현방식 차이로 인해 추론 결과가 달라졌음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C9EB1A-74EF-CADE-FF24-4D7CFE431D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053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7AF2D-A626-13C4-1A4F-5126C39DA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CE0762-BFC5-F0CC-E105-355B841A7A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21A753-1360-2971-CDE8-BEA814B4B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추론 결과가 나올 수 있으므로</a:t>
            </a:r>
            <a:r>
              <a:rPr lang="en-US" altLang="ko-KR" dirty="0"/>
              <a:t>, </a:t>
            </a:r>
            <a:r>
              <a:rPr lang="ko-KR" altLang="en-US" dirty="0"/>
              <a:t>주의가 필요할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A8D230-3F74-7233-FE79-53F50E62E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9830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BD774-4885-15F9-77B2-731FA48C7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C8B81E-0CBD-2980-CB66-262397B566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22D0A2-8383-1C73-6661-6DB34F1C7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애기능</a:t>
            </a:r>
            <a:r>
              <a:rPr lang="ko-KR" altLang="en-US" dirty="0"/>
              <a:t> 앞 목격된 고양이는 </a:t>
            </a:r>
            <a:r>
              <a:rPr lang="ko-KR" altLang="en-US" dirty="0" err="1"/>
              <a:t>코리안숏헤어</a:t>
            </a:r>
            <a:r>
              <a:rPr lang="ko-KR" altLang="en-US" dirty="0"/>
              <a:t> 였다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509B42-B7F4-A311-8F35-B3F7BFCB5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7248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동영상을 통해 품종 이외에 추가로 고양이의 기분은 </a:t>
            </a:r>
            <a:r>
              <a:rPr lang="ko-KR" altLang="en-US" b="1" dirty="0" err="1"/>
              <a:t>어떠한지</a:t>
            </a:r>
            <a:r>
              <a:rPr lang="en-US" altLang="ko-KR" b="1" dirty="0"/>
              <a:t>, </a:t>
            </a:r>
            <a:r>
              <a:rPr lang="ko-KR" altLang="en-US" b="1" dirty="0"/>
              <a:t>무슨 행동을 하고 있는 것인지를 추가로 알아보자</a:t>
            </a:r>
            <a:r>
              <a:rPr lang="en-US" altLang="ko-KR" b="1" dirty="0"/>
              <a:t>!</a:t>
            </a:r>
          </a:p>
          <a:p>
            <a:endParaRPr lang="en-US" altLang="ko-KR" b="1" dirty="0"/>
          </a:p>
          <a:p>
            <a:r>
              <a:rPr lang="en-US" altLang="ko-KR" b="1" dirty="0"/>
              <a:t>1) CNN+LSTM</a:t>
            </a:r>
            <a:endParaRPr lang="ko-KR" altLang="en-US" b="1" dirty="0"/>
          </a:p>
          <a:p>
            <a:r>
              <a:rPr lang="en" altLang="ko-Kore-KR" b="1" dirty="0"/>
              <a:t>CNN</a:t>
            </a:r>
            <a:r>
              <a:rPr lang="ko-KR" altLang="en-US" dirty="0"/>
              <a:t>은 각 프레임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에서 특징 추출</a:t>
            </a:r>
          </a:p>
          <a:p>
            <a:r>
              <a:rPr lang="en" altLang="ko-Kore-KR" b="1" dirty="0"/>
              <a:t>LSTM</a:t>
            </a:r>
            <a:r>
              <a:rPr lang="ko-KR" altLang="en-US" dirty="0"/>
              <a:t>은 추출된 특징의 시계열을 기반으로 </a:t>
            </a:r>
            <a:r>
              <a:rPr lang="ko-KR" altLang="en-US" b="1" dirty="0"/>
              <a:t>시간적 행동 변화나 감정 흐름</a:t>
            </a:r>
            <a:r>
              <a:rPr lang="ko-KR" altLang="en-US" dirty="0"/>
              <a:t>을 학습</a:t>
            </a:r>
          </a:p>
          <a:p>
            <a:r>
              <a:rPr lang="en" altLang="ko-Kore-KR" dirty="0"/>
              <a:t>FC Layer → </a:t>
            </a:r>
            <a:r>
              <a:rPr lang="ko-KR" altLang="en-US" dirty="0"/>
              <a:t>행동 또는 감정 분류</a:t>
            </a:r>
          </a:p>
          <a:p>
            <a:endParaRPr lang="en-US" altLang="ko-Kore-KR" b="1" dirty="0"/>
          </a:p>
          <a:p>
            <a:r>
              <a:rPr lang="ko-KR" altLang="en-US" dirty="0"/>
              <a:t>시간 흐름에 따른 변화 포착에 적합하지만</a:t>
            </a:r>
            <a:r>
              <a:rPr lang="en-US" altLang="ko-KR" dirty="0"/>
              <a:t> </a:t>
            </a:r>
            <a:r>
              <a:rPr lang="ko-KR" altLang="en-US" dirty="0"/>
              <a:t>장기 의존 관계의 한계와 병렬 처리 어려움 존재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2)</a:t>
            </a:r>
            <a:r>
              <a:rPr lang="ko-KR" altLang="en-US" b="1" dirty="0"/>
              <a:t> </a:t>
            </a:r>
            <a:r>
              <a:rPr lang="en" altLang="ko-Kore-KR" b="1" dirty="0"/>
              <a:t>Vision Transformer (</a:t>
            </a:r>
            <a:r>
              <a:rPr lang="en" altLang="ko-Kore-KR" b="1" dirty="0" err="1"/>
              <a:t>ViT</a:t>
            </a:r>
            <a:r>
              <a:rPr lang="en" altLang="ko-Kore-KR" b="1" dirty="0"/>
              <a:t>)</a:t>
            </a:r>
            <a:endParaRPr lang="ko-KR" altLang="en-US" b="1" dirty="0"/>
          </a:p>
          <a:p>
            <a:r>
              <a:rPr lang="ko-KR" altLang="en-US" dirty="0"/>
              <a:t>영상 내 각 프레임을 </a:t>
            </a:r>
            <a:r>
              <a:rPr lang="en" altLang="ko-Kore-KR" b="1" dirty="0"/>
              <a:t>patch </a:t>
            </a:r>
            <a:r>
              <a:rPr lang="ko-KR" altLang="en-US" b="1" dirty="0"/>
              <a:t>단위로 분해</a:t>
            </a:r>
            <a:r>
              <a:rPr lang="ko-KR" altLang="en-US" dirty="0"/>
              <a:t>한 후 선형 </a:t>
            </a:r>
            <a:r>
              <a:rPr lang="ko-KR" altLang="en-US" dirty="0" err="1"/>
              <a:t>임베딩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위치 인코딩</a:t>
            </a:r>
            <a:r>
              <a:rPr lang="en-US" altLang="ko-KR" dirty="0"/>
              <a:t>, </a:t>
            </a:r>
          </a:p>
          <a:p>
            <a:r>
              <a:rPr lang="en" altLang="ko-Kore-KR" dirty="0"/>
              <a:t>Transformer Encoder</a:t>
            </a:r>
            <a:r>
              <a:rPr lang="ko-KR" altLang="en-US" dirty="0" err="1"/>
              <a:t>를</a:t>
            </a:r>
            <a:r>
              <a:rPr lang="ko-KR" altLang="en-US" dirty="0"/>
              <a:t> 통해 시각 정보 및 시계열 정보 동시에 처리</a:t>
            </a:r>
          </a:p>
          <a:p>
            <a:r>
              <a:rPr lang="ko-KR" altLang="en-US" dirty="0"/>
              <a:t>영상 전체를 토큰화하고 </a:t>
            </a:r>
            <a:r>
              <a:rPr lang="en" altLang="ko-Kore-KR" dirty="0"/>
              <a:t>Self-Attention</a:t>
            </a:r>
            <a:r>
              <a:rPr lang="ko-KR" altLang="en-US" dirty="0" err="1"/>
              <a:t>으로</a:t>
            </a:r>
            <a:r>
              <a:rPr lang="ko-KR" altLang="en-US" dirty="0"/>
              <a:t> 시간</a:t>
            </a:r>
            <a:r>
              <a:rPr lang="en-US" altLang="ko-KR" dirty="0"/>
              <a:t>/</a:t>
            </a:r>
            <a:r>
              <a:rPr lang="ko-KR" altLang="en-US" dirty="0"/>
              <a:t>공간 관계 모두 학습</a:t>
            </a:r>
          </a:p>
          <a:p>
            <a:r>
              <a:rPr lang="en" altLang="ko-Kore-KR" dirty="0"/>
              <a:t>MLP Head → </a:t>
            </a:r>
            <a:r>
              <a:rPr lang="ko-KR" altLang="en-US" dirty="0"/>
              <a:t>행동</a:t>
            </a:r>
            <a:r>
              <a:rPr lang="en-US" altLang="ko-KR" dirty="0"/>
              <a:t>/</a:t>
            </a:r>
            <a:r>
              <a:rPr lang="ko-KR" altLang="en-US" dirty="0"/>
              <a:t>감정 분류</a:t>
            </a:r>
          </a:p>
          <a:p>
            <a:endParaRPr lang="en-US" altLang="ko-KR" b="1" dirty="0"/>
          </a:p>
          <a:p>
            <a:r>
              <a:rPr lang="ko-KR" altLang="en-US" b="1" dirty="0"/>
              <a:t>긴 시계열</a:t>
            </a:r>
            <a:r>
              <a:rPr lang="ko-KR" altLang="en-US" dirty="0"/>
              <a:t>도 효율적으로 학습하고</a:t>
            </a:r>
          </a:p>
          <a:p>
            <a:r>
              <a:rPr lang="ko-KR" altLang="en-US" dirty="0"/>
              <a:t>전역 정보</a:t>
            </a:r>
            <a:r>
              <a:rPr lang="en" altLang="ko-Kore-KR" dirty="0"/>
              <a:t> </a:t>
            </a:r>
            <a:r>
              <a:rPr lang="ko-KR" altLang="en-US" dirty="0"/>
              <a:t>학습에 강력하며 </a:t>
            </a:r>
            <a:r>
              <a:rPr lang="ko-KR" altLang="en-US" b="1" dirty="0"/>
              <a:t>동시 병렬 연산</a:t>
            </a:r>
            <a:r>
              <a:rPr lang="ko-KR" altLang="en-US" dirty="0"/>
              <a:t> 가능하지만</a:t>
            </a:r>
            <a:r>
              <a:rPr lang="en-US" altLang="ko-KR" dirty="0"/>
              <a:t>,</a:t>
            </a:r>
            <a:r>
              <a:rPr lang="ko-KR" altLang="en-US" dirty="0"/>
              <a:t> 더 많은 데이터가 필요함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5166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학습 데이터 소개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 -&gt; AI Hub </a:t>
            </a:r>
            <a:r>
              <a:rPr lang="ko-KR" altLang="en-US" dirty="0"/>
              <a:t>의 공공데이터 사용</a:t>
            </a:r>
            <a:r>
              <a:rPr lang="en-US" altLang="ko-KR" dirty="0"/>
              <a:t>. </a:t>
            </a:r>
            <a:r>
              <a:rPr lang="ko-KR" altLang="en-US" dirty="0" err="1"/>
              <a:t>라벨링데이터가</a:t>
            </a:r>
            <a:r>
              <a:rPr lang="ko-KR" altLang="en-US" dirty="0"/>
              <a:t> 포함된 </a:t>
            </a:r>
            <a:r>
              <a:rPr lang="en-US" altLang="ko-KR" dirty="0"/>
              <a:t>110GB </a:t>
            </a:r>
            <a:r>
              <a:rPr lang="ko-KR" altLang="en-US" dirty="0"/>
              <a:t>의 고양이 데이터를 제공함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-&gt; </a:t>
            </a:r>
            <a:r>
              <a:rPr lang="ko-KR" altLang="en-US" dirty="0"/>
              <a:t>많은 종류의 데이터가 있으니 활용하기 좋을 듯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892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CNN:</a:t>
            </a:r>
          </a:p>
          <a:p>
            <a:r>
              <a:rPr kumimoji="1" lang="ko-KR" altLang="en-US" dirty="0"/>
              <a:t>우리가 수업시간에 배운 내용과 실습내용을 토대로 직접 구현 및 학습</a:t>
            </a:r>
            <a:endParaRPr kumimoji="1" lang="en-US" altLang="ko-KR" dirty="0"/>
          </a:p>
          <a:p>
            <a:endParaRPr kumimoji="1" lang="en-US" altLang="en-US" dirty="0"/>
          </a:p>
          <a:p>
            <a:r>
              <a:rPr kumimoji="1" lang="en-US" altLang="en-US" dirty="0" err="1"/>
              <a:t>MobileNet</a:t>
            </a:r>
            <a:r>
              <a:rPr kumimoji="1" lang="en-US" altLang="en-US" dirty="0"/>
              <a:t> (</a:t>
            </a:r>
            <a:r>
              <a:rPr kumimoji="1" lang="ko-KR" altLang="en-US" dirty="0"/>
              <a:t>경량모델</a:t>
            </a:r>
            <a:r>
              <a:rPr kumimoji="1" lang="en-US" altLang="ko-KR" dirty="0"/>
              <a:t>)</a:t>
            </a:r>
            <a:endParaRPr kumimoji="1" lang="en-US" altLang="en-US" dirty="0"/>
          </a:p>
          <a:p>
            <a:r>
              <a:rPr kumimoji="1" lang="ko-KR" altLang="en-US" dirty="0"/>
              <a:t>이미 학습된 모델에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담당하는 부분을 떼고 </a:t>
            </a:r>
            <a:r>
              <a:rPr lang="en-US" altLang="ko-KR" dirty="0"/>
              <a:t>Fully Connected </a:t>
            </a:r>
            <a:r>
              <a:rPr lang="ko-KR" altLang="en-US" dirty="0"/>
              <a:t>부분을 새로 학습</a:t>
            </a:r>
            <a:r>
              <a:rPr lang="en-US" altLang="ko-KR" dirty="0"/>
              <a:t>.</a:t>
            </a:r>
          </a:p>
          <a:p>
            <a:r>
              <a:rPr kumimoji="1" lang="en-US" altLang="en-US" dirty="0"/>
              <a:t> -&gt; </a:t>
            </a:r>
            <a:r>
              <a:rPr kumimoji="1" lang="ko-KR" altLang="en-US" dirty="0"/>
              <a:t>이미지 특징 추출은 기존 모델이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해당 특징을 토대로 분류하는 방식만을 학습</a:t>
            </a:r>
            <a:r>
              <a:rPr kumimoji="1" lang="en-US" altLang="ko-KR" dirty="0"/>
              <a:t>.</a:t>
            </a:r>
            <a:endParaRPr kumimoji="1" lang="en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7090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가볍게 설명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-&gt; </a:t>
            </a:r>
            <a:r>
              <a:rPr lang="ko-KR" altLang="en-US" dirty="0"/>
              <a:t>다양한 이미지를 위해 </a:t>
            </a:r>
            <a:r>
              <a:rPr lang="en-US" altLang="ko-KR" dirty="0"/>
              <a:t>Re-Size </a:t>
            </a:r>
            <a:r>
              <a:rPr lang="ko-KR" altLang="en-US" dirty="0"/>
              <a:t>처리 </a:t>
            </a:r>
            <a:r>
              <a:rPr lang="en-US" altLang="ko-KR" dirty="0"/>
              <a:t>(224,224)</a:t>
            </a:r>
          </a:p>
          <a:p>
            <a:r>
              <a:rPr lang="en-US" altLang="ko-KR" dirty="0"/>
              <a:t> -&gt; </a:t>
            </a:r>
            <a:r>
              <a:rPr lang="ko-KR" altLang="en-US" dirty="0"/>
              <a:t>이미지 </a:t>
            </a:r>
            <a:r>
              <a:rPr lang="ko-KR" altLang="en-US" dirty="0" err="1"/>
              <a:t>노멀라이즈</a:t>
            </a:r>
            <a:r>
              <a:rPr lang="ko-KR" altLang="en-US" dirty="0"/>
              <a:t> 진행</a:t>
            </a:r>
            <a:r>
              <a:rPr lang="en-US" altLang="ko-KR" dirty="0"/>
              <a:t>. ( ImageNet </a:t>
            </a:r>
            <a:r>
              <a:rPr lang="ko-KR" altLang="en-US" dirty="0"/>
              <a:t>정규화 적용 </a:t>
            </a:r>
            <a:r>
              <a:rPr lang="en-US" altLang="ko-KR" dirty="0"/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948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1C521-95BD-C620-6DBA-682B6C25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2162A7-F854-B058-65E9-79A9EA1D21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6D3788-A1AB-3681-0DB4-5F1DBEB8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" altLang="ko-Kore-KR" b="0" dirty="0"/>
              <a:t>CNN</a:t>
            </a:r>
            <a:r>
              <a:rPr lang="en-US" altLang="ko-Kore-KR" b="0" dirty="0"/>
              <a:t> </a:t>
            </a:r>
            <a:r>
              <a:rPr lang="ko-KR" altLang="en-US" b="0" dirty="0"/>
              <a:t>구조</a:t>
            </a:r>
            <a:endParaRPr lang="en-US" altLang="ko-KR" b="0" dirty="0"/>
          </a:p>
          <a:p>
            <a:pPr>
              <a:buNone/>
            </a:pPr>
            <a:r>
              <a:rPr lang="en-US" altLang="ko-KR" b="0" dirty="0"/>
              <a:t>1.</a:t>
            </a:r>
            <a:r>
              <a:rPr lang="ko-KR" altLang="en-US" b="0" dirty="0"/>
              <a:t> </a:t>
            </a:r>
            <a:r>
              <a:rPr lang="en" altLang="ko-Kore-KR" b="0" dirty="0"/>
              <a:t>Batch Normalization (</a:t>
            </a:r>
            <a:r>
              <a:rPr lang="ko-KR" altLang="en-US" b="0" dirty="0"/>
              <a:t>배치 정규화</a:t>
            </a:r>
            <a:r>
              <a:rPr lang="en-US" altLang="ko-KR" b="0" dirty="0"/>
              <a:t>)</a:t>
            </a:r>
            <a:br>
              <a:rPr lang="en-US" altLang="ko-KR" b="0" dirty="0"/>
            </a:br>
            <a:r>
              <a:rPr lang="ko-KR" altLang="en-US" b="0" dirty="0"/>
              <a:t>  </a:t>
            </a:r>
            <a:r>
              <a:rPr lang="en-US" altLang="ko-KR" b="0" dirty="0"/>
              <a:t>-</a:t>
            </a:r>
            <a:r>
              <a:rPr lang="ko-KR" altLang="en-US" b="0" dirty="0"/>
              <a:t> 각 </a:t>
            </a:r>
            <a:r>
              <a:rPr lang="en" altLang="ko-Kore-KR" b="0" dirty="0"/>
              <a:t>Conv </a:t>
            </a:r>
            <a:r>
              <a:rPr lang="ko-KR" altLang="en-US" b="0" dirty="0"/>
              <a:t>층 뒤에 </a:t>
            </a:r>
            <a:r>
              <a:rPr lang="en" altLang="ko-Kore-KR" b="0" dirty="0"/>
              <a:t>BatchNorm2d</a:t>
            </a:r>
            <a:r>
              <a:rPr lang="ko-KR" altLang="en-US" b="0" dirty="0" err="1"/>
              <a:t>를</a:t>
            </a:r>
            <a:r>
              <a:rPr lang="ko-KR" altLang="en-US" b="0" dirty="0"/>
              <a:t> 사용해 내부 </a:t>
            </a:r>
            <a:r>
              <a:rPr lang="ko-KR" altLang="en-US" b="0" dirty="0" err="1"/>
              <a:t>공변량</a:t>
            </a:r>
            <a:r>
              <a:rPr lang="ko-KR" altLang="en-US" b="0" dirty="0"/>
              <a:t> 변화</a:t>
            </a:r>
            <a:r>
              <a:rPr lang="en-US" altLang="ko-KR" b="0" dirty="0"/>
              <a:t>(</a:t>
            </a:r>
            <a:r>
              <a:rPr lang="en" altLang="ko-Kore-KR" b="0" dirty="0"/>
              <a:t>Internal Covariate Shift)</a:t>
            </a:r>
            <a:r>
              <a:rPr lang="ko-KR" altLang="en-US" b="0" dirty="0" err="1"/>
              <a:t>를</a:t>
            </a:r>
            <a:r>
              <a:rPr lang="ko-KR" altLang="en-US" b="0" dirty="0"/>
              <a:t> 줄이고</a:t>
            </a:r>
            <a:r>
              <a:rPr lang="en-US" altLang="ko-KR" b="0" dirty="0"/>
              <a:t>, </a:t>
            </a:r>
            <a:r>
              <a:rPr lang="ko-KR" altLang="en-US" b="0" dirty="0"/>
              <a:t>학습 안정성과 수렴 속도를 높임</a:t>
            </a:r>
            <a:endParaRPr lang="en-US" altLang="ko-KR" b="0" dirty="0"/>
          </a:p>
          <a:p>
            <a:pPr>
              <a:buNone/>
            </a:pPr>
            <a:r>
              <a:rPr lang="en-US" altLang="ko-KR" b="0" dirty="0"/>
              <a:t>2.</a:t>
            </a:r>
            <a:r>
              <a:rPr lang="ko-KR" altLang="en-US" b="0" dirty="0"/>
              <a:t> </a:t>
            </a:r>
            <a:r>
              <a:rPr lang="en" altLang="ko-Kore-KR" b="0" dirty="0"/>
              <a:t>Adaptive Average Pooling</a:t>
            </a:r>
          </a:p>
          <a:p>
            <a:pPr>
              <a:buNone/>
            </a:pPr>
            <a:r>
              <a:rPr lang="ko-KR" altLang="en-US" b="0" dirty="0"/>
              <a:t>  </a:t>
            </a:r>
            <a:r>
              <a:rPr lang="en-US" altLang="ko-KR" b="0" dirty="0"/>
              <a:t>-</a:t>
            </a:r>
            <a:r>
              <a:rPr lang="ko-KR" altLang="en-US" b="0" dirty="0"/>
              <a:t> 입력 크기에 상관없이 마지막 </a:t>
            </a:r>
            <a:r>
              <a:rPr lang="en" altLang="ko-Kore-KR" b="0" dirty="0"/>
              <a:t>feature map</a:t>
            </a:r>
            <a:r>
              <a:rPr lang="ko-KR" altLang="en-US" b="0" dirty="0"/>
              <a:t>을 </a:t>
            </a:r>
            <a:r>
              <a:rPr lang="en-US" altLang="ko-KR" b="0" dirty="0"/>
              <a:t>1</a:t>
            </a:r>
            <a:r>
              <a:rPr lang="en" altLang="ko-Kore-KR" b="0" dirty="0"/>
              <a:t>x1 </a:t>
            </a:r>
            <a:r>
              <a:rPr lang="ko-KR" altLang="en-US" b="0" dirty="0"/>
              <a:t>크기로 줄임으로써 완전 연결 층으로 바로 넘겨도 일정한 크기 유지</a:t>
            </a:r>
            <a:r>
              <a:rPr lang="en-US" altLang="ko-KR" b="0" dirty="0"/>
              <a:t>.</a:t>
            </a:r>
          </a:p>
          <a:p>
            <a:pPr>
              <a:buNone/>
            </a:pPr>
            <a:r>
              <a:rPr lang="ko-KR" altLang="en-US" b="0" dirty="0"/>
              <a:t>  </a:t>
            </a:r>
            <a:r>
              <a:rPr lang="en-US" altLang="ko-KR" b="0" dirty="0"/>
              <a:t>-</a:t>
            </a:r>
            <a:r>
              <a:rPr lang="ko-KR" altLang="en-US" b="0" dirty="0"/>
              <a:t> 유연성 및 모델 일반화에 도움</a:t>
            </a:r>
            <a:endParaRPr lang="en-US" altLang="ko-KR" b="0" dirty="0"/>
          </a:p>
          <a:p>
            <a:pPr>
              <a:buNone/>
            </a:pPr>
            <a:r>
              <a:rPr lang="en-US" altLang="ko-KR" b="0" dirty="0"/>
              <a:t>3.</a:t>
            </a:r>
            <a:r>
              <a:rPr lang="ko-KR" altLang="en-US" b="0" dirty="0"/>
              <a:t> </a:t>
            </a:r>
            <a:r>
              <a:rPr lang="ko-KR" altLang="en-US" b="0" dirty="0" err="1"/>
              <a:t>드롭아웃</a:t>
            </a:r>
            <a:r>
              <a:rPr lang="en-US" altLang="ko-KR" b="0" dirty="0"/>
              <a:t>(</a:t>
            </a:r>
            <a:r>
              <a:rPr lang="en" altLang="ko-Kore-KR" b="0" dirty="0"/>
              <a:t>Dropout)</a:t>
            </a:r>
          </a:p>
          <a:p>
            <a:pPr>
              <a:buNone/>
            </a:pPr>
            <a:r>
              <a:rPr lang="ko-KR" altLang="en-US" b="0" dirty="0"/>
              <a:t>  </a:t>
            </a:r>
            <a:r>
              <a:rPr lang="en-US" altLang="ko-KR" b="0" dirty="0"/>
              <a:t>-</a:t>
            </a:r>
            <a:r>
              <a:rPr lang="ko-KR" altLang="en-US" b="0" dirty="0"/>
              <a:t> </a:t>
            </a:r>
            <a:r>
              <a:rPr lang="en" altLang="ko-Kore-KR" b="0" dirty="0"/>
              <a:t>features </a:t>
            </a:r>
            <a:r>
              <a:rPr lang="ko-KR" altLang="en-US" b="0" dirty="0"/>
              <a:t>블록 뒤에 </a:t>
            </a:r>
            <a:r>
              <a:rPr lang="en-US" altLang="ko-KR" b="0" dirty="0"/>
              <a:t>0.3 </a:t>
            </a:r>
            <a:r>
              <a:rPr lang="ko-KR" altLang="en-US" b="0" dirty="0"/>
              <a:t>비율</a:t>
            </a:r>
            <a:r>
              <a:rPr lang="en-US" altLang="ko-KR" b="0" dirty="0"/>
              <a:t>, </a:t>
            </a:r>
            <a:r>
              <a:rPr lang="en" altLang="ko-Kore-KR" b="0" dirty="0"/>
              <a:t>fully connected </a:t>
            </a:r>
            <a:r>
              <a:rPr lang="ko-KR" altLang="en-US" b="0" dirty="0"/>
              <a:t>층에는 </a:t>
            </a:r>
            <a:r>
              <a:rPr lang="en-US" altLang="ko-KR" b="0" dirty="0"/>
              <a:t>0.5 </a:t>
            </a:r>
            <a:r>
              <a:rPr lang="ko-KR" altLang="en-US" b="0" dirty="0"/>
              <a:t>비율로 </a:t>
            </a:r>
            <a:r>
              <a:rPr lang="ko-KR" altLang="en-US" b="0" dirty="0" err="1"/>
              <a:t>드롭아웃을</a:t>
            </a:r>
            <a:r>
              <a:rPr lang="ko-KR" altLang="en-US" b="0" dirty="0"/>
              <a:t> 적용해 </a:t>
            </a:r>
            <a:r>
              <a:rPr lang="ko-KR" altLang="en-US" b="0" dirty="0" err="1"/>
              <a:t>과적합</a:t>
            </a:r>
            <a:r>
              <a:rPr lang="ko-KR" altLang="en-US" b="0" dirty="0"/>
              <a:t> 방지</a:t>
            </a:r>
            <a:r>
              <a:rPr lang="en-US" altLang="ko-KR" b="0" dirty="0"/>
              <a:t>.</a:t>
            </a:r>
          </a:p>
          <a:p>
            <a:pPr>
              <a:buNone/>
            </a:pPr>
            <a:r>
              <a:rPr lang="en-US" altLang="ko-KR" b="0" dirty="0"/>
              <a:t>4.</a:t>
            </a:r>
            <a:r>
              <a:rPr lang="ko-KR" altLang="en-US" b="0" dirty="0"/>
              <a:t> </a:t>
            </a:r>
            <a:r>
              <a:rPr lang="en-US" altLang="ko-KR" b="0" dirty="0" err="1"/>
              <a:t>Cnn</a:t>
            </a:r>
            <a:r>
              <a:rPr lang="en-US" altLang="ko-KR" b="0" dirty="0"/>
              <a:t> Layer - </a:t>
            </a:r>
            <a:r>
              <a:rPr lang="ko-KR" altLang="en-US" b="0" dirty="0"/>
              <a:t>점진적 채널 증가 </a:t>
            </a:r>
            <a:r>
              <a:rPr lang="en-US" altLang="ko-KR" b="0" dirty="0"/>
              <a:t>(</a:t>
            </a:r>
            <a:r>
              <a:rPr lang="ko-KR" altLang="en-US" b="0" dirty="0"/>
              <a:t>채널 깊이 확대</a:t>
            </a:r>
            <a:r>
              <a:rPr lang="en-US" altLang="ko-KR" b="0" dirty="0"/>
              <a:t>)</a:t>
            </a:r>
          </a:p>
          <a:p>
            <a:pPr>
              <a:buNone/>
            </a:pPr>
            <a:r>
              <a:rPr lang="ko-KR" altLang="en-US" b="0" dirty="0"/>
              <a:t>  </a:t>
            </a:r>
            <a:r>
              <a:rPr lang="en-US" altLang="ko-KR" b="0" dirty="0"/>
              <a:t>-</a:t>
            </a:r>
            <a:r>
              <a:rPr lang="ko-KR" altLang="en-US" b="0" dirty="0"/>
              <a:t> </a:t>
            </a:r>
            <a:r>
              <a:rPr lang="en-US" altLang="ko-KR" b="0" dirty="0"/>
              <a:t>32 → 64 → 128 → 256</a:t>
            </a:r>
            <a:r>
              <a:rPr lang="ko-KR" altLang="en-US" b="0" dirty="0" err="1"/>
              <a:t>으로</a:t>
            </a:r>
            <a:r>
              <a:rPr lang="ko-KR" altLang="en-US" b="0" dirty="0"/>
              <a:t> 채널 수를 점진적으로 늘려가며 점점 더 복잡한 특성 추출 가능</a:t>
            </a:r>
            <a:r>
              <a:rPr lang="en-US" altLang="ko-KR" b="0" dirty="0"/>
              <a:t>.</a:t>
            </a:r>
          </a:p>
          <a:p>
            <a:pPr>
              <a:buNone/>
            </a:pPr>
            <a:r>
              <a:rPr lang="en-US" altLang="ko-KR" b="0" dirty="0"/>
              <a:t>5.</a:t>
            </a:r>
            <a:r>
              <a:rPr lang="ko-KR" altLang="en-US" b="0" dirty="0"/>
              <a:t> </a:t>
            </a:r>
            <a:r>
              <a:rPr lang="en" altLang="ko-Kore-KR" b="0" dirty="0"/>
              <a:t>ReLU </a:t>
            </a:r>
            <a:r>
              <a:rPr lang="ko-KR" altLang="en-US" b="0" dirty="0"/>
              <a:t>활성화 함수</a:t>
            </a:r>
            <a:r>
              <a:rPr lang="en-US" altLang="ko-KR" b="0" dirty="0"/>
              <a:t>. </a:t>
            </a:r>
          </a:p>
          <a:p>
            <a:pPr>
              <a:buNone/>
            </a:pPr>
            <a:r>
              <a:rPr lang="ko-KR" altLang="en-US" b="0" dirty="0"/>
              <a:t>  </a:t>
            </a:r>
            <a:r>
              <a:rPr lang="en-US" altLang="ko-KR" b="0" dirty="0"/>
              <a:t>-</a:t>
            </a:r>
            <a:r>
              <a:rPr lang="ko-KR" altLang="en-US" b="0" dirty="0"/>
              <a:t> 각 층마다 비선형성을 부여하여 복잡한 패턴 학습 지원</a:t>
            </a:r>
            <a:r>
              <a:rPr lang="en-US" altLang="ko-KR" b="0" dirty="0"/>
              <a:t>.</a:t>
            </a:r>
          </a:p>
          <a:p>
            <a:endParaRPr kumimoji="1" lang="ko-Kore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8E42F4-6CFE-F212-11A3-9E1E8AB588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588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데이터</a:t>
            </a:r>
            <a:r>
              <a:rPr kumimoji="1" lang="ko-KR" altLang="en-US" dirty="0"/>
              <a:t> 셋은 각 품종별 약 </a:t>
            </a:r>
            <a:r>
              <a:rPr kumimoji="1" lang="en-US" altLang="ko-KR" dirty="0"/>
              <a:t>1,400</a:t>
            </a:r>
            <a:r>
              <a:rPr kumimoji="1" lang="ko-KR" altLang="en-US" dirty="0"/>
              <a:t>개의 이미지 사용</a:t>
            </a:r>
            <a:endParaRPr kumimoji="1" lang="en-US" altLang="ko-KR" dirty="0"/>
          </a:p>
          <a:p>
            <a:r>
              <a:rPr kumimoji="1" lang="ko-KR" altLang="en-US" dirty="0"/>
              <a:t>최고 정확도 테스트 데이터 기준 </a:t>
            </a:r>
            <a:r>
              <a:rPr kumimoji="1" lang="en-US" altLang="ko-KR" dirty="0"/>
              <a:t>84.81%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3306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LOSS, ACC </a:t>
            </a:r>
            <a:r>
              <a:rPr kumimoji="1" lang="ko-KR" altLang="en-US" dirty="0"/>
              <a:t>측면에서 평가 해 보았을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 학습은 잘 진행 되었으나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학습을 마친 후 별도 성능 테스트를 진행 해 보니</a:t>
            </a:r>
            <a:endParaRPr kumimoji="1" lang="en-US" altLang="ko-KR" dirty="0"/>
          </a:p>
          <a:p>
            <a:r>
              <a:rPr kumimoji="1" lang="ko-KR" altLang="en-US" dirty="0"/>
              <a:t>패턴이 전혀 학습 되지 않은 데이터에 대해서는 예측력이 조금 떨어지는 것으로 확인 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이유는 학습 데이터 양에 비해 프레임단위의 </a:t>
            </a:r>
            <a:r>
              <a:rPr kumimoji="1" lang="ko-KR" altLang="en-US" dirty="0" err="1"/>
              <a:t>영상이미지로</a:t>
            </a:r>
            <a:r>
              <a:rPr kumimoji="1" lang="ko-KR" altLang="en-US" dirty="0"/>
              <a:t> 다양한 패턴을 학습하지는 못한 것이 주요 요인으로 보여집니다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실제로 오른쪽 하단에 보이시는 것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코리안 </a:t>
            </a:r>
            <a:r>
              <a:rPr kumimoji="1" lang="ko-KR" altLang="en-US" dirty="0" err="1"/>
              <a:t>숏헤어</a:t>
            </a:r>
            <a:r>
              <a:rPr kumimoji="1" lang="ko-KR" altLang="en-US" dirty="0"/>
              <a:t> 품종의 고양이도 다양한 무늬와 모색을 가지고 있는 것을 확인 할 수 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학습 데이터에는 해당 종들이 모두 코리안 </a:t>
            </a:r>
            <a:r>
              <a:rPr kumimoji="1" lang="ko-KR" altLang="en-US" dirty="0" err="1"/>
              <a:t>숏헤어로</a:t>
            </a:r>
            <a:r>
              <a:rPr kumimoji="1" lang="ko-KR" altLang="en-US" dirty="0"/>
              <a:t> 분류되어 있었음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학습데이터 규모를 증대 하고 학습 </a:t>
            </a:r>
            <a:r>
              <a:rPr kumimoji="1" lang="ko-KR" altLang="en-US" dirty="0" err="1"/>
              <a:t>에폭을</a:t>
            </a:r>
            <a:r>
              <a:rPr kumimoji="1" lang="ko-KR" altLang="en-US" dirty="0"/>
              <a:t> 증가 시킨다면</a:t>
            </a:r>
            <a:endParaRPr kumimoji="1" lang="en-US" altLang="ko-KR" dirty="0"/>
          </a:p>
          <a:p>
            <a:r>
              <a:rPr kumimoji="1" lang="ko-KR" altLang="en-US" dirty="0" err="1"/>
              <a:t>학습시</a:t>
            </a:r>
            <a:r>
              <a:rPr kumimoji="1" lang="ko-KR" altLang="en-US" dirty="0"/>
              <a:t> 정확도 정체현상도 없었기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정확도의 개선이 있을 것으로 예상됩니다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9290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Transfer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가볍게 설명</a:t>
            </a:r>
            <a:endParaRPr lang="en-US" altLang="ko-KR" dirty="0"/>
          </a:p>
          <a:p>
            <a:r>
              <a:rPr lang="en-US" altLang="ko-KR" dirty="0"/>
              <a:t>[CNN</a:t>
            </a:r>
            <a:r>
              <a:rPr lang="ko-KR" altLang="en-US" dirty="0"/>
              <a:t>과 같은 방식 사용함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-&gt; </a:t>
            </a:r>
            <a:r>
              <a:rPr lang="ko-KR" altLang="en-US" dirty="0"/>
              <a:t>다양한 이미지를 위해 </a:t>
            </a:r>
            <a:r>
              <a:rPr lang="en-US" altLang="ko-KR" dirty="0"/>
              <a:t>Re-Size </a:t>
            </a:r>
            <a:r>
              <a:rPr lang="ko-KR" altLang="en-US" dirty="0"/>
              <a:t>처리 </a:t>
            </a:r>
            <a:r>
              <a:rPr lang="en-US" altLang="ko-KR" dirty="0"/>
              <a:t>(224,224)</a:t>
            </a:r>
          </a:p>
          <a:p>
            <a:r>
              <a:rPr lang="en-US" altLang="ko-KR" dirty="0"/>
              <a:t> -&gt; </a:t>
            </a:r>
            <a:r>
              <a:rPr lang="ko-KR" altLang="en-US" dirty="0"/>
              <a:t>이미지 </a:t>
            </a:r>
            <a:r>
              <a:rPr lang="ko-KR" altLang="en-US" dirty="0" err="1"/>
              <a:t>노멀라이즈</a:t>
            </a:r>
            <a:r>
              <a:rPr lang="ko-KR" altLang="en-US" dirty="0"/>
              <a:t> 진행</a:t>
            </a:r>
            <a:r>
              <a:rPr lang="en-US" altLang="ko-KR" dirty="0"/>
              <a:t>. ( ImageNet </a:t>
            </a:r>
            <a:r>
              <a:rPr lang="ko-KR" altLang="en-US" dirty="0"/>
              <a:t>정규화 적용 </a:t>
            </a:r>
            <a:r>
              <a:rPr lang="en-US" altLang="ko-KR" dirty="0"/>
              <a:t>)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9224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Mobilenetv3 </a:t>
            </a:r>
            <a:r>
              <a:rPr lang="ko-KR" altLang="en-US" dirty="0"/>
              <a:t>의 기존 모델로 이미지의 특징을 추출하고 </a:t>
            </a:r>
            <a:r>
              <a:rPr lang="ko-KR" altLang="en-US" dirty="0" err="1"/>
              <a:t>풀리커넥티드</a:t>
            </a:r>
            <a:r>
              <a:rPr lang="ko-KR" altLang="en-US" dirty="0"/>
              <a:t> 분류기에 </a:t>
            </a:r>
            <a:r>
              <a:rPr lang="ko-KR" altLang="en-US" dirty="0" err="1"/>
              <a:t>넣어줌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학습 진행을 여러 번 </a:t>
            </a:r>
            <a:r>
              <a:rPr lang="ko-KR" altLang="en-US" dirty="0" err="1"/>
              <a:t>하다보니</a:t>
            </a:r>
            <a:r>
              <a:rPr lang="en-US" altLang="ko-KR" dirty="0"/>
              <a:t>, </a:t>
            </a:r>
            <a:r>
              <a:rPr lang="en-US" altLang="ko-KR" dirty="0" err="1"/>
              <a:t>MobileNet</a:t>
            </a:r>
            <a:r>
              <a:rPr lang="ko-KR" altLang="en-US" dirty="0"/>
              <a:t>의 뒷부분 레이어 일부를 함께 학습시키니 성능이 더 좋아졌음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0969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6D06F-C848-0CB5-3075-9C3474363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F23C2-B6E0-FE94-FEB8-C1B30A871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E0C2B9-6B44-F7D9-7AB5-37805901A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06/15/2025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F21873-A6E8-F005-0888-7F107DE6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E3FA00-7594-6731-0E37-51111488E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2816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CDFB9-8DB2-35B3-F987-F3B56AD7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18B1A8-42CF-46F5-040D-BB9BCB147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4373DE-8145-519C-5A66-7D0667B2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06/15/2025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3C4A88-E0F5-2D6F-936B-1CBD48402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2977A5-4F02-3A62-46C8-57AD4E704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048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6EC5F5-5BDA-471D-B4E5-FD22EF8CF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DF1C3D-CB07-B963-556E-C30637B87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CC2D64-E09D-9572-C04A-B8560A29D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06/15/2025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40E1E8-D498-926A-A963-CA8A5657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22841-9E80-C229-59EA-FC4CAC2B6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197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F7F6B-7C51-EF3B-CB73-F09538C0D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763DF0-65E1-6B94-ACE4-4D1E0C0B8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0BA39-4090-A8B4-49B6-8899C2AEB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06/15/2025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7200C5-8069-247D-979E-4800D0AC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B83A22-AD69-C565-09AF-F9DBCF168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2247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C4EF5-4E4B-CC25-34F8-6980B81F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8BB214-966D-BA13-D06C-A677D15FE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CF06FC-5158-AC6F-C76E-D9CC3CE9C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06/15/2025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260FB-52E2-1DE6-607E-F31A277E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EAE2A4-4D52-D7B9-132F-2BC6AF177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235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366B5-5F9D-BA02-D242-6F87452B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9AEC3A-F3AA-B431-196E-34E2EBE81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FF33D1-1BFF-75EE-DEAC-C40AA27B9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2DC48D-57ED-8FEE-B008-AC1F0C13E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06/15/2025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E7D715-BFD4-91F5-A82B-E27BC6959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BD79C-3CB1-308A-15CB-EA7DE664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012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CC0D5-C1ED-CCE9-47A1-F269EDAF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1CFA0A-3141-FF96-00ED-DDA35AA6F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BCF4DE-DA76-59EF-1F11-06D1EF80B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D801E9-811A-6489-4E15-2577281404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69CCF8-E332-AC2B-00AF-0D7C9E493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2BFD92-90B9-7A9B-121F-0CFDCAC2E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06/15/2025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7BC067-57E2-C62F-6FAB-3DC4D129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96E998-2A7E-5763-25BF-14830B803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462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899A9-E93D-3934-A8FE-A169BF36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7FBF87-6698-8870-4BF0-EF355FEF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06/15/2025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0F5602-AC60-99D0-FA3A-FFCA9500D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DD091B-C5E7-580A-7C92-A169397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716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955B3B-248A-9929-2D4C-C4557F487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06/15/2025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B327E4-99CA-A599-E90E-965F105A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778920-1E08-56FB-44FA-90AC22971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463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F02EE-43F9-3DE5-88CD-2EA0E23E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11468B-211C-8CD5-136E-37971173C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A4917D-8EA3-54E7-0217-FD78736CD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10A0E6-502B-EF88-C716-C77291052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06/15/2025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A977F-A32C-C6BD-9238-83B8AEAE4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E99F1D-964A-D5D4-443D-15486BB9D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331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E1F13-8B21-D029-5D83-CCD939291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8A823A-B787-BBE1-7550-4FBAAFEDF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A6E10C-26ED-E263-E9B9-A8AA398DE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9ACB4E-FFED-2C49-E8CE-B54652D3F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06/15/2025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6092F0-558C-B620-0AB7-652016864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15AE4A-E3DB-1B96-94D6-F24D8045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872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E7BC81-7978-C94D-5D90-D67A5F73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861608-CFD9-8669-A6B3-0636489B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35ED83-1A62-33AB-0EEC-FDD6A4DF70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CC6B79-743A-1A45-A711-23ACE8531313}" type="datetimeFigureOut">
              <a:rPr kumimoji="1" lang="ko-Kore-KR" altLang="en-US" smtClean="0"/>
              <a:t>06/15/2025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D50811-4FCF-5BEF-657F-50BE6852A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BF42C7-3C6B-FFEC-8E54-EBB718999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2244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microsoft.com/office/2007/relationships/hdphoto" Target="../media/hdphoto5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image" Target="../media/image28.png"/><Relationship Id="rId5" Type="http://schemas.openxmlformats.org/officeDocument/2006/relationships/image" Target="../media/image17.jpeg"/><Relationship Id="rId10" Type="http://schemas.microsoft.com/office/2007/relationships/hdphoto" Target="../media/hdphoto4.wdp"/><Relationship Id="rId4" Type="http://schemas.openxmlformats.org/officeDocument/2006/relationships/image" Target="../media/image24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6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10" Type="http://schemas.microsoft.com/office/2007/relationships/hdphoto" Target="../media/hdphoto5.wdp"/><Relationship Id="rId4" Type="http://schemas.openxmlformats.org/officeDocument/2006/relationships/image" Target="../media/image37.jp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0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6.jpg"/><Relationship Id="rId7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8.jpg"/><Relationship Id="rId4" Type="http://schemas.openxmlformats.org/officeDocument/2006/relationships/image" Target="../media/image47.jpg"/><Relationship Id="rId9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2153181-5F8E-F2E2-87E0-D6CE74941021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FDADA2-D75D-76B1-597E-104C8184E5BA}"/>
              </a:ext>
            </a:extLst>
          </p:cNvPr>
          <p:cNvSpPr/>
          <p:nvPr/>
        </p:nvSpPr>
        <p:spPr>
          <a:xfrm>
            <a:off x="0" y="5193793"/>
            <a:ext cx="12256655" cy="1673730"/>
          </a:xfrm>
          <a:prstGeom prst="rect">
            <a:avLst/>
          </a:prstGeom>
          <a:solidFill>
            <a:srgbClr val="D6C9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854C0-35D7-AD2F-0CCB-A2BC9DDDBE12}"/>
              </a:ext>
            </a:extLst>
          </p:cNvPr>
          <p:cNvSpPr txBox="1"/>
          <p:nvPr/>
        </p:nvSpPr>
        <p:spPr>
          <a:xfrm>
            <a:off x="540032" y="5342753"/>
            <a:ext cx="758796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프로젝트 팀 </a:t>
            </a:r>
            <a:r>
              <a:rPr kumimoji="1" lang="en-US" altLang="ko-Kore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</a:t>
            </a:r>
            <a:r>
              <a:rPr kumimoji="1"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</a:p>
          <a:p>
            <a:endParaRPr kumimoji="1" lang="en-US" altLang="ko-KR" sz="9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인공지능융합학과 고은영</a:t>
            </a:r>
            <a:r>
              <a:rPr kumimoji="1" lang="en-US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/ CNN 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설계 및 학습</a:t>
            </a:r>
            <a:endParaRPr kumimoji="1" lang="en-US" altLang="ko-Kore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인공지능융합학과 안상빈</a:t>
            </a:r>
            <a:r>
              <a:rPr kumimoji="1" lang="en-US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/ </a:t>
            </a:r>
            <a:r>
              <a:rPr kumimoji="1" lang="ko-KR" altLang="en-US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온디바이스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AI 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앱 구현</a:t>
            </a:r>
            <a:endParaRPr kumimoji="1" lang="en-US" altLang="ko-Kore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인공지능융합학과 이승원</a:t>
            </a:r>
            <a:r>
              <a:rPr kumimoji="1" lang="en-US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/ 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전이학습 모델 설계 및 학습</a:t>
            </a:r>
            <a:endParaRPr kumimoji="1" lang="ko-Kore-KR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7" name="Picture 2" descr="황금 새끼 고양이 PNG 고품질 이미지">
            <a:extLst>
              <a:ext uri="{FF2B5EF4-FFF2-40B4-BE49-F238E27FC236}">
                <a16:creationId xmlns:a16="http://schemas.microsoft.com/office/drawing/2014/main" id="{92C2A6EB-B7EC-878B-98C1-CFA92D35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875" l="10000" r="90000">
                        <a14:foregroundMark x1="28500" y1="92875" x2="28500" y2="9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46" y="3337940"/>
            <a:ext cx="1481772" cy="197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23938F-513C-1A0E-820F-5DD6CA212C82}"/>
              </a:ext>
            </a:extLst>
          </p:cNvPr>
          <p:cNvSpPr txBox="1"/>
          <p:nvPr/>
        </p:nvSpPr>
        <p:spPr>
          <a:xfrm>
            <a:off x="3984685" y="1405097"/>
            <a:ext cx="4235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길 고양이 품종 분류 앱</a:t>
            </a:r>
            <a:endParaRPr kumimoji="1" lang="ko-Kore-KR" altLang="en-US" sz="28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1028A-514E-A146-C563-E634A91C8A47}"/>
              </a:ext>
            </a:extLst>
          </p:cNvPr>
          <p:cNvSpPr txBox="1"/>
          <p:nvPr/>
        </p:nvSpPr>
        <p:spPr>
          <a:xfrm>
            <a:off x="8599350" y="186742"/>
            <a:ext cx="359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DEEP LEARNING FINAL PRESENTATION </a:t>
            </a:r>
            <a:endParaRPr kumimoji="1" lang="ko-Kore-KR" altLang="en-US" sz="14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1" name="자유형 10">
            <a:extLst>
              <a:ext uri="{FF2B5EF4-FFF2-40B4-BE49-F238E27FC236}">
                <a16:creationId xmlns:a16="http://schemas.microsoft.com/office/drawing/2014/main" id="{E6F1DFD8-69E4-8799-6268-C1EBAB398649}"/>
              </a:ext>
            </a:extLst>
          </p:cNvPr>
          <p:cNvSpPr/>
          <p:nvPr/>
        </p:nvSpPr>
        <p:spPr>
          <a:xfrm>
            <a:off x="7616040" y="3438524"/>
            <a:ext cx="1246909" cy="1764792"/>
          </a:xfrm>
          <a:custGeom>
            <a:avLst/>
            <a:gdLst>
              <a:gd name="connsiteX0" fmla="*/ 120073 w 1200728"/>
              <a:gd name="connsiteY0" fmla="*/ 1607127 h 1671781"/>
              <a:gd name="connsiteX1" fmla="*/ 73891 w 1200728"/>
              <a:gd name="connsiteY1" fmla="*/ 1431636 h 1671781"/>
              <a:gd name="connsiteX2" fmla="*/ 64655 w 1200728"/>
              <a:gd name="connsiteY2" fmla="*/ 1385454 h 1671781"/>
              <a:gd name="connsiteX3" fmla="*/ 55419 w 1200728"/>
              <a:gd name="connsiteY3" fmla="*/ 1357745 h 1671781"/>
              <a:gd name="connsiteX4" fmla="*/ 36946 w 1200728"/>
              <a:gd name="connsiteY4" fmla="*/ 1283854 h 1671781"/>
              <a:gd name="connsiteX5" fmla="*/ 27710 w 1200728"/>
              <a:gd name="connsiteY5" fmla="*/ 1246909 h 1671781"/>
              <a:gd name="connsiteX6" fmla="*/ 18473 w 1200728"/>
              <a:gd name="connsiteY6" fmla="*/ 1200727 h 1671781"/>
              <a:gd name="connsiteX7" fmla="*/ 9237 w 1200728"/>
              <a:gd name="connsiteY7" fmla="*/ 1080654 h 1671781"/>
              <a:gd name="connsiteX8" fmla="*/ 0 w 1200728"/>
              <a:gd name="connsiteY8" fmla="*/ 997527 h 1671781"/>
              <a:gd name="connsiteX9" fmla="*/ 9237 w 1200728"/>
              <a:gd name="connsiteY9" fmla="*/ 757381 h 1671781"/>
              <a:gd name="connsiteX10" fmla="*/ 18473 w 1200728"/>
              <a:gd name="connsiteY10" fmla="*/ 720436 h 1671781"/>
              <a:gd name="connsiteX11" fmla="*/ 36946 w 1200728"/>
              <a:gd name="connsiteY11" fmla="*/ 665018 h 1671781"/>
              <a:gd name="connsiteX12" fmla="*/ 64655 w 1200728"/>
              <a:gd name="connsiteY12" fmla="*/ 609600 h 1671781"/>
              <a:gd name="connsiteX13" fmla="*/ 92364 w 1200728"/>
              <a:gd name="connsiteY13" fmla="*/ 581890 h 1671781"/>
              <a:gd name="connsiteX14" fmla="*/ 101600 w 1200728"/>
              <a:gd name="connsiteY14" fmla="*/ 554181 h 1671781"/>
              <a:gd name="connsiteX15" fmla="*/ 147782 w 1200728"/>
              <a:gd name="connsiteY15" fmla="*/ 498763 h 1671781"/>
              <a:gd name="connsiteX16" fmla="*/ 203200 w 1200728"/>
              <a:gd name="connsiteY16" fmla="*/ 461818 h 1671781"/>
              <a:gd name="connsiteX17" fmla="*/ 258619 w 1200728"/>
              <a:gd name="connsiteY17" fmla="*/ 415636 h 1671781"/>
              <a:gd name="connsiteX18" fmla="*/ 295564 w 1200728"/>
              <a:gd name="connsiteY18" fmla="*/ 360218 h 1671781"/>
              <a:gd name="connsiteX19" fmla="*/ 314037 w 1200728"/>
              <a:gd name="connsiteY19" fmla="*/ 332509 h 1671781"/>
              <a:gd name="connsiteX20" fmla="*/ 360219 w 1200728"/>
              <a:gd name="connsiteY20" fmla="*/ 249381 h 1671781"/>
              <a:gd name="connsiteX21" fmla="*/ 387928 w 1200728"/>
              <a:gd name="connsiteY21" fmla="*/ 230909 h 1671781"/>
              <a:gd name="connsiteX22" fmla="*/ 434110 w 1200728"/>
              <a:gd name="connsiteY22" fmla="*/ 184727 h 1671781"/>
              <a:gd name="connsiteX23" fmla="*/ 461819 w 1200728"/>
              <a:gd name="connsiteY23" fmla="*/ 157018 h 1671781"/>
              <a:gd name="connsiteX24" fmla="*/ 489528 w 1200728"/>
              <a:gd name="connsiteY24" fmla="*/ 147781 h 1671781"/>
              <a:gd name="connsiteX25" fmla="*/ 544946 w 1200728"/>
              <a:gd name="connsiteY25" fmla="*/ 110836 h 1671781"/>
              <a:gd name="connsiteX26" fmla="*/ 600364 w 1200728"/>
              <a:gd name="connsiteY26" fmla="*/ 92363 h 1671781"/>
              <a:gd name="connsiteX27" fmla="*/ 655782 w 1200728"/>
              <a:gd name="connsiteY27" fmla="*/ 55418 h 1671781"/>
              <a:gd name="connsiteX28" fmla="*/ 683491 w 1200728"/>
              <a:gd name="connsiteY28" fmla="*/ 36945 h 1671781"/>
              <a:gd name="connsiteX29" fmla="*/ 711200 w 1200728"/>
              <a:gd name="connsiteY29" fmla="*/ 18472 h 1671781"/>
              <a:gd name="connsiteX30" fmla="*/ 766619 w 1200728"/>
              <a:gd name="connsiteY30" fmla="*/ 0 h 1671781"/>
              <a:gd name="connsiteX31" fmla="*/ 951346 w 1200728"/>
              <a:gd name="connsiteY31" fmla="*/ 9236 h 1671781"/>
              <a:gd name="connsiteX32" fmla="*/ 979055 w 1200728"/>
              <a:gd name="connsiteY32" fmla="*/ 18472 h 1671781"/>
              <a:gd name="connsiteX33" fmla="*/ 1006764 w 1200728"/>
              <a:gd name="connsiteY33" fmla="*/ 36945 h 1671781"/>
              <a:gd name="connsiteX34" fmla="*/ 1025237 w 1200728"/>
              <a:gd name="connsiteY34" fmla="*/ 64654 h 1671781"/>
              <a:gd name="connsiteX35" fmla="*/ 1025237 w 1200728"/>
              <a:gd name="connsiteY35" fmla="*/ 166254 h 1671781"/>
              <a:gd name="connsiteX36" fmla="*/ 1034473 w 1200728"/>
              <a:gd name="connsiteY36" fmla="*/ 323272 h 1671781"/>
              <a:gd name="connsiteX37" fmla="*/ 1043710 w 1200728"/>
              <a:gd name="connsiteY37" fmla="*/ 350981 h 1671781"/>
              <a:gd name="connsiteX38" fmla="*/ 1080655 w 1200728"/>
              <a:gd name="connsiteY38" fmla="*/ 406400 h 1671781"/>
              <a:gd name="connsiteX39" fmla="*/ 1108364 w 1200728"/>
              <a:gd name="connsiteY39" fmla="*/ 424872 h 1671781"/>
              <a:gd name="connsiteX40" fmla="*/ 1154546 w 1200728"/>
              <a:gd name="connsiteY40" fmla="*/ 480290 h 1671781"/>
              <a:gd name="connsiteX41" fmla="*/ 1173019 w 1200728"/>
              <a:gd name="connsiteY41" fmla="*/ 508000 h 1671781"/>
              <a:gd name="connsiteX42" fmla="*/ 1191491 w 1200728"/>
              <a:gd name="connsiteY42" fmla="*/ 563418 h 1671781"/>
              <a:gd name="connsiteX43" fmla="*/ 1200728 w 1200728"/>
              <a:gd name="connsiteY43" fmla="*/ 591127 h 1671781"/>
              <a:gd name="connsiteX44" fmla="*/ 1191491 w 1200728"/>
              <a:gd name="connsiteY44" fmla="*/ 701963 h 1671781"/>
              <a:gd name="connsiteX45" fmla="*/ 1163782 w 1200728"/>
              <a:gd name="connsiteY45" fmla="*/ 711200 h 1671781"/>
              <a:gd name="connsiteX46" fmla="*/ 1136073 w 1200728"/>
              <a:gd name="connsiteY46" fmla="*/ 729672 h 1671781"/>
              <a:gd name="connsiteX47" fmla="*/ 1080655 w 1200728"/>
              <a:gd name="connsiteY47" fmla="*/ 748145 h 1671781"/>
              <a:gd name="connsiteX48" fmla="*/ 1052946 w 1200728"/>
              <a:gd name="connsiteY48" fmla="*/ 766618 h 1671781"/>
              <a:gd name="connsiteX49" fmla="*/ 1025237 w 1200728"/>
              <a:gd name="connsiteY49" fmla="*/ 775854 h 1671781"/>
              <a:gd name="connsiteX50" fmla="*/ 969819 w 1200728"/>
              <a:gd name="connsiteY50" fmla="*/ 812800 h 1671781"/>
              <a:gd name="connsiteX51" fmla="*/ 942110 w 1200728"/>
              <a:gd name="connsiteY51" fmla="*/ 831272 h 1671781"/>
              <a:gd name="connsiteX52" fmla="*/ 914400 w 1200728"/>
              <a:gd name="connsiteY52" fmla="*/ 858981 h 1671781"/>
              <a:gd name="connsiteX53" fmla="*/ 877455 w 1200728"/>
              <a:gd name="connsiteY53" fmla="*/ 914400 h 1671781"/>
              <a:gd name="connsiteX54" fmla="*/ 886691 w 1200728"/>
              <a:gd name="connsiteY54" fmla="*/ 942109 h 1671781"/>
              <a:gd name="connsiteX55" fmla="*/ 923637 w 1200728"/>
              <a:gd name="connsiteY55" fmla="*/ 997527 h 1671781"/>
              <a:gd name="connsiteX56" fmla="*/ 951346 w 1200728"/>
              <a:gd name="connsiteY56" fmla="*/ 1080654 h 1671781"/>
              <a:gd name="connsiteX57" fmla="*/ 960582 w 1200728"/>
              <a:gd name="connsiteY57" fmla="*/ 1108363 h 1671781"/>
              <a:gd name="connsiteX58" fmla="*/ 979055 w 1200728"/>
              <a:gd name="connsiteY58" fmla="*/ 1191490 h 1671781"/>
              <a:gd name="connsiteX59" fmla="*/ 997528 w 1200728"/>
              <a:gd name="connsiteY59" fmla="*/ 1320800 h 1671781"/>
              <a:gd name="connsiteX60" fmla="*/ 1006764 w 1200728"/>
              <a:gd name="connsiteY60" fmla="*/ 1376218 h 1671781"/>
              <a:gd name="connsiteX61" fmla="*/ 1043710 w 1200728"/>
              <a:gd name="connsiteY61" fmla="*/ 1505527 h 1671781"/>
              <a:gd name="connsiteX62" fmla="*/ 1052946 w 1200728"/>
              <a:gd name="connsiteY62" fmla="*/ 1533236 h 1671781"/>
              <a:gd name="connsiteX63" fmla="*/ 1089891 w 1200728"/>
              <a:gd name="connsiteY63" fmla="*/ 1588654 h 1671781"/>
              <a:gd name="connsiteX64" fmla="*/ 1117600 w 1200728"/>
              <a:gd name="connsiteY64" fmla="*/ 1607127 h 1671781"/>
              <a:gd name="connsiteX65" fmla="*/ 1145310 w 1200728"/>
              <a:gd name="connsiteY65" fmla="*/ 1662545 h 1671781"/>
              <a:gd name="connsiteX66" fmla="*/ 1163782 w 1200728"/>
              <a:gd name="connsiteY66" fmla="*/ 1671781 h 1671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00728" h="1671781">
                <a:moveTo>
                  <a:pt x="120073" y="1607127"/>
                </a:moveTo>
                <a:cubicBezTo>
                  <a:pt x="104679" y="1548630"/>
                  <a:pt x="88562" y="1490319"/>
                  <a:pt x="73891" y="1431636"/>
                </a:cubicBezTo>
                <a:cubicBezTo>
                  <a:pt x="70083" y="1416406"/>
                  <a:pt x="68462" y="1400684"/>
                  <a:pt x="64655" y="1385454"/>
                </a:cubicBezTo>
                <a:cubicBezTo>
                  <a:pt x="62294" y="1376009"/>
                  <a:pt x="57981" y="1367138"/>
                  <a:pt x="55419" y="1357745"/>
                </a:cubicBezTo>
                <a:cubicBezTo>
                  <a:pt x="48739" y="1333251"/>
                  <a:pt x="43104" y="1308484"/>
                  <a:pt x="36946" y="1283854"/>
                </a:cubicBezTo>
                <a:cubicBezTo>
                  <a:pt x="33867" y="1271539"/>
                  <a:pt x="30200" y="1259356"/>
                  <a:pt x="27710" y="1246909"/>
                </a:cubicBezTo>
                <a:lnTo>
                  <a:pt x="18473" y="1200727"/>
                </a:lnTo>
                <a:cubicBezTo>
                  <a:pt x="15394" y="1160703"/>
                  <a:pt x="12871" y="1120632"/>
                  <a:pt x="9237" y="1080654"/>
                </a:cubicBezTo>
                <a:cubicBezTo>
                  <a:pt x="6713" y="1052889"/>
                  <a:pt x="0" y="1025407"/>
                  <a:pt x="0" y="997527"/>
                </a:cubicBezTo>
                <a:cubicBezTo>
                  <a:pt x="0" y="917419"/>
                  <a:pt x="3908" y="837311"/>
                  <a:pt x="9237" y="757381"/>
                </a:cubicBezTo>
                <a:cubicBezTo>
                  <a:pt x="10081" y="744715"/>
                  <a:pt x="14825" y="732595"/>
                  <a:pt x="18473" y="720436"/>
                </a:cubicBezTo>
                <a:cubicBezTo>
                  <a:pt x="24068" y="701785"/>
                  <a:pt x="30788" y="683491"/>
                  <a:pt x="36946" y="665018"/>
                </a:cubicBezTo>
                <a:cubicBezTo>
                  <a:pt x="46204" y="637245"/>
                  <a:pt x="44759" y="633475"/>
                  <a:pt x="64655" y="609600"/>
                </a:cubicBezTo>
                <a:cubicBezTo>
                  <a:pt x="73017" y="599565"/>
                  <a:pt x="83128" y="591127"/>
                  <a:pt x="92364" y="581890"/>
                </a:cubicBezTo>
                <a:cubicBezTo>
                  <a:pt x="95443" y="572654"/>
                  <a:pt x="97246" y="562889"/>
                  <a:pt x="101600" y="554181"/>
                </a:cubicBezTo>
                <a:cubicBezTo>
                  <a:pt x="111302" y="534776"/>
                  <a:pt x="131070" y="511761"/>
                  <a:pt x="147782" y="498763"/>
                </a:cubicBezTo>
                <a:cubicBezTo>
                  <a:pt x="165307" y="485133"/>
                  <a:pt x="184727" y="474133"/>
                  <a:pt x="203200" y="461818"/>
                </a:cubicBezTo>
                <a:cubicBezTo>
                  <a:pt x="227831" y="445398"/>
                  <a:pt x="239472" y="440254"/>
                  <a:pt x="258619" y="415636"/>
                </a:cubicBezTo>
                <a:cubicBezTo>
                  <a:pt x="272249" y="398111"/>
                  <a:pt x="283249" y="378691"/>
                  <a:pt x="295564" y="360218"/>
                </a:cubicBezTo>
                <a:lnTo>
                  <a:pt x="314037" y="332509"/>
                </a:lnTo>
                <a:cubicBezTo>
                  <a:pt x="323662" y="303634"/>
                  <a:pt x="332996" y="267529"/>
                  <a:pt x="360219" y="249381"/>
                </a:cubicBezTo>
                <a:lnTo>
                  <a:pt x="387928" y="230909"/>
                </a:lnTo>
                <a:cubicBezTo>
                  <a:pt x="421793" y="180110"/>
                  <a:pt x="387928" y="223212"/>
                  <a:pt x="434110" y="184727"/>
                </a:cubicBezTo>
                <a:cubicBezTo>
                  <a:pt x="444145" y="176365"/>
                  <a:pt x="450951" y="164264"/>
                  <a:pt x="461819" y="157018"/>
                </a:cubicBezTo>
                <a:cubicBezTo>
                  <a:pt x="469920" y="151617"/>
                  <a:pt x="481017" y="152509"/>
                  <a:pt x="489528" y="147781"/>
                </a:cubicBezTo>
                <a:cubicBezTo>
                  <a:pt x="508935" y="136999"/>
                  <a:pt x="523884" y="117857"/>
                  <a:pt x="544946" y="110836"/>
                </a:cubicBezTo>
                <a:cubicBezTo>
                  <a:pt x="563419" y="104678"/>
                  <a:pt x="584162" y="103164"/>
                  <a:pt x="600364" y="92363"/>
                </a:cubicBezTo>
                <a:lnTo>
                  <a:pt x="655782" y="55418"/>
                </a:lnTo>
                <a:lnTo>
                  <a:pt x="683491" y="36945"/>
                </a:lnTo>
                <a:cubicBezTo>
                  <a:pt x="692727" y="30787"/>
                  <a:pt x="700669" y="21982"/>
                  <a:pt x="711200" y="18472"/>
                </a:cubicBezTo>
                <a:lnTo>
                  <a:pt x="766619" y="0"/>
                </a:lnTo>
                <a:cubicBezTo>
                  <a:pt x="828195" y="3079"/>
                  <a:pt x="889925" y="3895"/>
                  <a:pt x="951346" y="9236"/>
                </a:cubicBezTo>
                <a:cubicBezTo>
                  <a:pt x="961045" y="10079"/>
                  <a:pt x="970347" y="14118"/>
                  <a:pt x="979055" y="18472"/>
                </a:cubicBezTo>
                <a:cubicBezTo>
                  <a:pt x="988984" y="23436"/>
                  <a:pt x="997528" y="30787"/>
                  <a:pt x="1006764" y="36945"/>
                </a:cubicBezTo>
                <a:cubicBezTo>
                  <a:pt x="1012922" y="46181"/>
                  <a:pt x="1020273" y="54725"/>
                  <a:pt x="1025237" y="64654"/>
                </a:cubicBezTo>
                <a:cubicBezTo>
                  <a:pt x="1044031" y="102242"/>
                  <a:pt x="1031324" y="117554"/>
                  <a:pt x="1025237" y="166254"/>
                </a:cubicBezTo>
                <a:cubicBezTo>
                  <a:pt x="1028316" y="218593"/>
                  <a:pt x="1029256" y="271102"/>
                  <a:pt x="1034473" y="323272"/>
                </a:cubicBezTo>
                <a:cubicBezTo>
                  <a:pt x="1035442" y="332960"/>
                  <a:pt x="1038982" y="342470"/>
                  <a:pt x="1043710" y="350981"/>
                </a:cubicBezTo>
                <a:cubicBezTo>
                  <a:pt x="1054492" y="370389"/>
                  <a:pt x="1062182" y="394085"/>
                  <a:pt x="1080655" y="406400"/>
                </a:cubicBezTo>
                <a:lnTo>
                  <a:pt x="1108364" y="424872"/>
                </a:lnTo>
                <a:cubicBezTo>
                  <a:pt x="1154233" y="493674"/>
                  <a:pt x="1095277" y="409167"/>
                  <a:pt x="1154546" y="480290"/>
                </a:cubicBezTo>
                <a:cubicBezTo>
                  <a:pt x="1161653" y="488818"/>
                  <a:pt x="1166861" y="498763"/>
                  <a:pt x="1173019" y="508000"/>
                </a:cubicBezTo>
                <a:lnTo>
                  <a:pt x="1191491" y="563418"/>
                </a:lnTo>
                <a:lnTo>
                  <a:pt x="1200728" y="591127"/>
                </a:lnTo>
                <a:cubicBezTo>
                  <a:pt x="1197649" y="628072"/>
                  <a:pt x="1202394" y="666529"/>
                  <a:pt x="1191491" y="701963"/>
                </a:cubicBezTo>
                <a:cubicBezTo>
                  <a:pt x="1188628" y="711268"/>
                  <a:pt x="1172490" y="706846"/>
                  <a:pt x="1163782" y="711200"/>
                </a:cubicBezTo>
                <a:cubicBezTo>
                  <a:pt x="1153853" y="716164"/>
                  <a:pt x="1146217" y="725164"/>
                  <a:pt x="1136073" y="729672"/>
                </a:cubicBezTo>
                <a:cubicBezTo>
                  <a:pt x="1118279" y="737580"/>
                  <a:pt x="1080655" y="748145"/>
                  <a:pt x="1080655" y="748145"/>
                </a:cubicBezTo>
                <a:cubicBezTo>
                  <a:pt x="1071419" y="754303"/>
                  <a:pt x="1062875" y="761654"/>
                  <a:pt x="1052946" y="766618"/>
                </a:cubicBezTo>
                <a:cubicBezTo>
                  <a:pt x="1044238" y="770972"/>
                  <a:pt x="1033748" y="771126"/>
                  <a:pt x="1025237" y="775854"/>
                </a:cubicBezTo>
                <a:cubicBezTo>
                  <a:pt x="1005829" y="786636"/>
                  <a:pt x="988292" y="800485"/>
                  <a:pt x="969819" y="812800"/>
                </a:cubicBezTo>
                <a:cubicBezTo>
                  <a:pt x="960583" y="818957"/>
                  <a:pt x="949959" y="823423"/>
                  <a:pt x="942110" y="831272"/>
                </a:cubicBezTo>
                <a:cubicBezTo>
                  <a:pt x="932873" y="840508"/>
                  <a:pt x="922420" y="848670"/>
                  <a:pt x="914400" y="858981"/>
                </a:cubicBezTo>
                <a:cubicBezTo>
                  <a:pt x="900770" y="876506"/>
                  <a:pt x="877455" y="914400"/>
                  <a:pt x="877455" y="914400"/>
                </a:cubicBezTo>
                <a:cubicBezTo>
                  <a:pt x="880534" y="923636"/>
                  <a:pt x="881963" y="933598"/>
                  <a:pt x="886691" y="942109"/>
                </a:cubicBezTo>
                <a:cubicBezTo>
                  <a:pt x="897473" y="961517"/>
                  <a:pt x="923637" y="997527"/>
                  <a:pt x="923637" y="997527"/>
                </a:cubicBezTo>
                <a:lnTo>
                  <a:pt x="951346" y="1080654"/>
                </a:lnTo>
                <a:cubicBezTo>
                  <a:pt x="954425" y="1089890"/>
                  <a:pt x="958221" y="1098918"/>
                  <a:pt x="960582" y="1108363"/>
                </a:cubicBezTo>
                <a:cubicBezTo>
                  <a:pt x="968209" y="1138871"/>
                  <a:pt x="974029" y="1159656"/>
                  <a:pt x="979055" y="1191490"/>
                </a:cubicBezTo>
                <a:cubicBezTo>
                  <a:pt x="985846" y="1234498"/>
                  <a:pt x="990370" y="1277851"/>
                  <a:pt x="997528" y="1320800"/>
                </a:cubicBezTo>
                <a:cubicBezTo>
                  <a:pt x="1000607" y="1339273"/>
                  <a:pt x="1002840" y="1357906"/>
                  <a:pt x="1006764" y="1376218"/>
                </a:cubicBezTo>
                <a:cubicBezTo>
                  <a:pt x="1020682" y="1441167"/>
                  <a:pt x="1024324" y="1447370"/>
                  <a:pt x="1043710" y="1505527"/>
                </a:cubicBezTo>
                <a:cubicBezTo>
                  <a:pt x="1046789" y="1514763"/>
                  <a:pt x="1047546" y="1525135"/>
                  <a:pt x="1052946" y="1533236"/>
                </a:cubicBezTo>
                <a:cubicBezTo>
                  <a:pt x="1065261" y="1551709"/>
                  <a:pt x="1071418" y="1576339"/>
                  <a:pt x="1089891" y="1588654"/>
                </a:cubicBezTo>
                <a:lnTo>
                  <a:pt x="1117600" y="1607127"/>
                </a:lnTo>
                <a:cubicBezTo>
                  <a:pt x="1125113" y="1629663"/>
                  <a:pt x="1127405" y="1644640"/>
                  <a:pt x="1145310" y="1662545"/>
                </a:cubicBezTo>
                <a:cubicBezTo>
                  <a:pt x="1150178" y="1667413"/>
                  <a:pt x="1157625" y="1668702"/>
                  <a:pt x="1163782" y="1671781"/>
                </a:cubicBezTo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32" name="Picture 8" descr="스마트 폰 PNG 그림">
            <a:extLst>
              <a:ext uri="{FF2B5EF4-FFF2-40B4-BE49-F238E27FC236}">
                <a16:creationId xmlns:a16="http://schemas.microsoft.com/office/drawing/2014/main" id="{91D8857D-B4F6-6FC5-06E7-56F21C77A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174" y="2791221"/>
            <a:ext cx="6614555" cy="407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979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31BBB-736B-0467-55B6-78D7CD115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2B5934D-2E58-6643-0BCC-A2D92115FDDA}"/>
              </a:ext>
            </a:extLst>
          </p:cNvPr>
          <p:cNvSpPr/>
          <p:nvPr/>
        </p:nvSpPr>
        <p:spPr>
          <a:xfrm>
            <a:off x="-10510" y="-7027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AD089-F2F5-5F87-A5CB-3321A1D1F117}"/>
              </a:ext>
            </a:extLst>
          </p:cNvPr>
          <p:cNvSpPr txBox="1"/>
          <p:nvPr/>
        </p:nvSpPr>
        <p:spPr>
          <a:xfrm>
            <a:off x="553160" y="400873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전처리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311BAD0-75C4-289A-844C-B4C685E4E920}"/>
              </a:ext>
            </a:extLst>
          </p:cNvPr>
          <p:cNvSpPr/>
          <p:nvPr/>
        </p:nvSpPr>
        <p:spPr>
          <a:xfrm>
            <a:off x="4407270" y="597452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BA9F9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" name="사각형: 둥근 모서리 3">
            <a:extLst>
              <a:ext uri="{FF2B5EF4-FFF2-40B4-BE49-F238E27FC236}">
                <a16:creationId xmlns:a16="http://schemas.microsoft.com/office/drawing/2014/main" id="{2D21AEC4-5BC0-AE87-A7EF-13D7D3F47646}"/>
              </a:ext>
            </a:extLst>
          </p:cNvPr>
          <p:cNvSpPr/>
          <p:nvPr/>
        </p:nvSpPr>
        <p:spPr>
          <a:xfrm>
            <a:off x="2892287" y="1570840"/>
            <a:ext cx="2832652" cy="5075615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" altLang="ko-Kore-KR" dirty="0"/>
          </a:p>
        </p:txBody>
      </p:sp>
      <p:sp>
        <p:nvSpPr>
          <p:cNvPr id="8" name="사각형: 둥근 모서리 3">
            <a:extLst>
              <a:ext uri="{FF2B5EF4-FFF2-40B4-BE49-F238E27FC236}">
                <a16:creationId xmlns:a16="http://schemas.microsoft.com/office/drawing/2014/main" id="{0B832E42-8EB6-C6C7-1D57-DA9A37E3F3F2}"/>
              </a:ext>
            </a:extLst>
          </p:cNvPr>
          <p:cNvSpPr/>
          <p:nvPr/>
        </p:nvSpPr>
        <p:spPr>
          <a:xfrm>
            <a:off x="6824869" y="1570840"/>
            <a:ext cx="2832652" cy="5075615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" altLang="ko-Kore-KR" dirty="0"/>
          </a:p>
        </p:txBody>
      </p:sp>
      <p:cxnSp>
        <p:nvCxnSpPr>
          <p:cNvPr id="9" name="직선 화살표 연결선 28">
            <a:extLst>
              <a:ext uri="{FF2B5EF4-FFF2-40B4-BE49-F238E27FC236}">
                <a16:creationId xmlns:a16="http://schemas.microsoft.com/office/drawing/2014/main" id="{7097C5FE-A325-BB38-7036-76FA63C36F53}"/>
              </a:ext>
            </a:extLst>
          </p:cNvPr>
          <p:cNvCxnSpPr>
            <a:cxnSpLocks/>
          </p:cNvCxnSpPr>
          <p:nvPr/>
        </p:nvCxnSpPr>
        <p:spPr>
          <a:xfrm rot="5400000">
            <a:off x="2812779" y="5112600"/>
            <a:ext cx="2951999" cy="0"/>
          </a:xfrm>
          <a:prstGeom prst="straightConnector1">
            <a:avLst/>
          </a:prstGeom>
          <a:ln w="38100">
            <a:solidFill>
              <a:srgbClr val="C4B39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17">
            <a:extLst>
              <a:ext uri="{FF2B5EF4-FFF2-40B4-BE49-F238E27FC236}">
                <a16:creationId xmlns:a16="http://schemas.microsoft.com/office/drawing/2014/main" id="{255F5D02-50E4-BF2F-1058-E43984D6B1EB}"/>
              </a:ext>
            </a:extLst>
          </p:cNvPr>
          <p:cNvSpPr/>
          <p:nvPr/>
        </p:nvSpPr>
        <p:spPr>
          <a:xfrm>
            <a:off x="3502935" y="3950848"/>
            <a:ext cx="1635935" cy="646331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Re-Sizing (224,224)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1" name="모서리가 둥근 직사각형 18">
            <a:extLst>
              <a:ext uri="{FF2B5EF4-FFF2-40B4-BE49-F238E27FC236}">
                <a16:creationId xmlns:a16="http://schemas.microsoft.com/office/drawing/2014/main" id="{2F50920D-46BD-D694-8D09-CCDD53552345}"/>
              </a:ext>
            </a:extLst>
          </p:cNvPr>
          <p:cNvSpPr/>
          <p:nvPr/>
        </p:nvSpPr>
        <p:spPr>
          <a:xfrm>
            <a:off x="3502935" y="4758180"/>
            <a:ext cx="1635935" cy="646331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To-Tensor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59B52DA7-0518-9A99-6E70-AA81D6F557B3}"/>
              </a:ext>
            </a:extLst>
          </p:cNvPr>
          <p:cNvSpPr/>
          <p:nvPr/>
        </p:nvSpPr>
        <p:spPr>
          <a:xfrm>
            <a:off x="3493401" y="5651559"/>
            <a:ext cx="1635935" cy="646331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Normalize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사각형: 둥근 모서리 5">
            <a:extLst>
              <a:ext uri="{FF2B5EF4-FFF2-40B4-BE49-F238E27FC236}">
                <a16:creationId xmlns:a16="http://schemas.microsoft.com/office/drawing/2014/main" id="{6DEBEBC8-4CCD-C358-269B-5BC58C4C8138}"/>
              </a:ext>
            </a:extLst>
          </p:cNvPr>
          <p:cNvSpPr/>
          <p:nvPr/>
        </p:nvSpPr>
        <p:spPr>
          <a:xfrm>
            <a:off x="3155687" y="1717768"/>
            <a:ext cx="2305852" cy="746541"/>
          </a:xfrm>
          <a:prstGeom prst="roundRect">
            <a:avLst>
              <a:gd name="adj" fmla="val 48194"/>
            </a:avLst>
          </a:prstGeom>
          <a:solidFill>
            <a:srgbClr val="7C111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664321-D045-3ED5-3B25-9D9E07E2DA29}"/>
              </a:ext>
            </a:extLst>
          </p:cNvPr>
          <p:cNvSpPr txBox="1"/>
          <p:nvPr/>
        </p:nvSpPr>
        <p:spPr>
          <a:xfrm>
            <a:off x="3647239" y="1933600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ko-KR" altLang="en-US" sz="1600" b="1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이미지 데이터</a:t>
            </a:r>
          </a:p>
        </p:txBody>
      </p:sp>
      <p:sp>
        <p:nvSpPr>
          <p:cNvPr id="15" name="사각형: 둥근 모서리 5">
            <a:extLst>
              <a:ext uri="{FF2B5EF4-FFF2-40B4-BE49-F238E27FC236}">
                <a16:creationId xmlns:a16="http://schemas.microsoft.com/office/drawing/2014/main" id="{ED27DC04-B860-1580-069C-387F3B4152F4}"/>
              </a:ext>
            </a:extLst>
          </p:cNvPr>
          <p:cNvSpPr/>
          <p:nvPr/>
        </p:nvSpPr>
        <p:spPr>
          <a:xfrm>
            <a:off x="7088269" y="1717768"/>
            <a:ext cx="2305852" cy="746541"/>
          </a:xfrm>
          <a:prstGeom prst="roundRect">
            <a:avLst>
              <a:gd name="adj" fmla="val 48194"/>
            </a:avLst>
          </a:prstGeom>
          <a:solidFill>
            <a:srgbClr val="7C111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5432F2-AF46-B97D-53B9-D0F7CE399090}"/>
              </a:ext>
            </a:extLst>
          </p:cNvPr>
          <p:cNvSpPr txBox="1"/>
          <p:nvPr/>
        </p:nvSpPr>
        <p:spPr>
          <a:xfrm>
            <a:off x="7662483" y="1933600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ko-KR" altLang="en-US" sz="1600" b="1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라벨 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BD7B85-58AF-005D-42A0-3F1C0C11CDED}"/>
              </a:ext>
            </a:extLst>
          </p:cNvPr>
          <p:cNvSpPr txBox="1"/>
          <p:nvPr/>
        </p:nvSpPr>
        <p:spPr>
          <a:xfrm>
            <a:off x="7680593" y="3043835"/>
            <a:ext cx="197926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0: </a:t>
            </a:r>
            <a:r>
              <a:rPr lang="ko-KR" altLang="en-US" sz="1400" b="1" dirty="0"/>
              <a:t>노르웨이숲</a:t>
            </a:r>
          </a:p>
          <a:p>
            <a:r>
              <a:rPr lang="en-US" altLang="ko-KR" sz="1400" b="1" dirty="0"/>
              <a:t>1: </a:t>
            </a:r>
            <a:r>
              <a:rPr lang="ko-KR" altLang="en-US" sz="1400" b="1" dirty="0" err="1"/>
              <a:t>래그돌</a:t>
            </a:r>
            <a:endParaRPr lang="ko-KR" altLang="en-US" sz="1400" b="1" dirty="0"/>
          </a:p>
          <a:p>
            <a:r>
              <a:rPr lang="en-US" altLang="ko-KR" sz="1400" b="1" dirty="0"/>
              <a:t>2: </a:t>
            </a:r>
            <a:r>
              <a:rPr lang="ko-KR" altLang="en-US" sz="1400" b="1" dirty="0" err="1"/>
              <a:t>러시안블루</a:t>
            </a:r>
            <a:endParaRPr lang="ko-KR" altLang="en-US" sz="1400" b="1" dirty="0"/>
          </a:p>
          <a:p>
            <a:r>
              <a:rPr lang="en-US" altLang="ko-KR" sz="1400" b="1" dirty="0"/>
              <a:t>3: </a:t>
            </a:r>
            <a:r>
              <a:rPr lang="ko-KR" altLang="en-US" sz="1400" b="1" dirty="0"/>
              <a:t>먼치킨</a:t>
            </a:r>
          </a:p>
          <a:p>
            <a:r>
              <a:rPr lang="en-US" altLang="ko-KR" sz="1400" b="1" dirty="0"/>
              <a:t>4: </a:t>
            </a:r>
            <a:r>
              <a:rPr lang="ko-KR" altLang="en-US" sz="1400" b="1" dirty="0" err="1"/>
              <a:t>스코티쉬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스트레이드</a:t>
            </a:r>
            <a:endParaRPr lang="ko-KR" altLang="en-US" sz="1400" b="1" dirty="0"/>
          </a:p>
          <a:p>
            <a:r>
              <a:rPr lang="en-US" altLang="ko-KR" sz="1400" b="1" dirty="0"/>
              <a:t>5: </a:t>
            </a:r>
            <a:r>
              <a:rPr lang="ko-KR" altLang="en-US" sz="1400" b="1" dirty="0" err="1"/>
              <a:t>스코티쉬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폴드</a:t>
            </a:r>
            <a:endParaRPr lang="ko-KR" altLang="en-US" sz="1400" b="1" dirty="0"/>
          </a:p>
          <a:p>
            <a:r>
              <a:rPr lang="en-US" altLang="ko-KR" sz="1400" b="1" dirty="0"/>
              <a:t>6: </a:t>
            </a:r>
            <a:r>
              <a:rPr lang="ko-KR" altLang="en-US" sz="1400" b="1" dirty="0" err="1"/>
              <a:t>시암</a:t>
            </a:r>
            <a:endParaRPr lang="ko-KR" altLang="en-US" sz="1400" b="1" dirty="0"/>
          </a:p>
          <a:p>
            <a:r>
              <a:rPr lang="en-US" altLang="ko-KR" sz="1400" b="1" dirty="0"/>
              <a:t>7: </a:t>
            </a:r>
            <a:r>
              <a:rPr lang="ko-KR" altLang="en-US" sz="1400" b="1" dirty="0"/>
              <a:t>코리안 </a:t>
            </a:r>
            <a:r>
              <a:rPr lang="ko-KR" altLang="en-US" sz="1400" b="1" dirty="0" err="1"/>
              <a:t>숏헤어</a:t>
            </a:r>
            <a:endParaRPr lang="ko-KR" altLang="en-US" sz="1400" b="1" dirty="0"/>
          </a:p>
          <a:p>
            <a:r>
              <a:rPr lang="en-US" altLang="ko-KR" sz="1400" b="1" dirty="0"/>
              <a:t>8: </a:t>
            </a:r>
            <a:r>
              <a:rPr lang="ko-KR" altLang="en-US" sz="1400" b="1" dirty="0" err="1"/>
              <a:t>터키시</a:t>
            </a:r>
            <a:r>
              <a:rPr lang="ko-KR" altLang="en-US" sz="1400" b="1" dirty="0"/>
              <a:t> 앙고라</a:t>
            </a:r>
          </a:p>
          <a:p>
            <a:r>
              <a:rPr lang="en-US" altLang="ko-KR" sz="1400" b="1" dirty="0"/>
              <a:t>9: </a:t>
            </a:r>
            <a:r>
              <a:rPr lang="ko-KR" altLang="en-US" sz="1400" b="1" dirty="0"/>
              <a:t>페르시안</a:t>
            </a:r>
          </a:p>
        </p:txBody>
      </p:sp>
      <p:sp>
        <p:nvSpPr>
          <p:cNvPr id="18" name="왼쪽 중괄호[L] 41">
            <a:extLst>
              <a:ext uri="{FF2B5EF4-FFF2-40B4-BE49-F238E27FC236}">
                <a16:creationId xmlns:a16="http://schemas.microsoft.com/office/drawing/2014/main" id="{8A5E3B55-DFB8-D858-5EB7-63C930FCB1CE}"/>
              </a:ext>
            </a:extLst>
          </p:cNvPr>
          <p:cNvSpPr/>
          <p:nvPr/>
        </p:nvSpPr>
        <p:spPr>
          <a:xfrm>
            <a:off x="7325475" y="2989392"/>
            <a:ext cx="218074" cy="2570365"/>
          </a:xfrm>
          <a:prstGeom prst="leftBrac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42">
            <a:extLst>
              <a:ext uri="{FF2B5EF4-FFF2-40B4-BE49-F238E27FC236}">
                <a16:creationId xmlns:a16="http://schemas.microsoft.com/office/drawing/2014/main" id="{44A97D00-7168-5D8A-5944-905F92688ED7}"/>
              </a:ext>
            </a:extLst>
          </p:cNvPr>
          <p:cNvSpPr/>
          <p:nvPr/>
        </p:nvSpPr>
        <p:spPr>
          <a:xfrm>
            <a:off x="6861542" y="4093858"/>
            <a:ext cx="558580" cy="361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i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10</a:t>
            </a:r>
          </a:p>
          <a:p>
            <a:pPr algn="ctr"/>
            <a:r>
              <a:rPr kumimoji="1" lang="en-US" altLang="ko-Kore-KR" i="1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cls</a:t>
            </a:r>
            <a:endParaRPr kumimoji="1" lang="ko-Kore-KR" altLang="en-US" i="1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20" name="그림 11" descr="실내, 중소형 고양이, 고양잇과, 캐비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B97AD2-2E27-215E-A8D2-AE96D86948C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550390" y="2548107"/>
            <a:ext cx="1588480" cy="11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5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9F67A-EC6C-A061-60B5-99BE8DFF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A0EC66-D1D6-0D9D-0EC4-99450B63C3AA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3C8A2-C93F-816F-F8A7-FF5FFC3D318B}"/>
              </a:ext>
            </a:extLst>
          </p:cNvPr>
          <p:cNvSpPr txBox="1"/>
          <p:nvPr/>
        </p:nvSpPr>
        <p:spPr>
          <a:xfrm>
            <a:off x="553160" y="400873"/>
            <a:ext cx="2727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아키텍처</a:t>
            </a:r>
            <a:endParaRPr kumimoji="1" lang="ko-Kore-KR" altLang="en-US" sz="36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07B1AA8-BED7-4E9F-EEA8-13ACC6EF288E}"/>
              </a:ext>
            </a:extLst>
          </p:cNvPr>
          <p:cNvSpPr/>
          <p:nvPr/>
        </p:nvSpPr>
        <p:spPr>
          <a:xfrm>
            <a:off x="4407270" y="894648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BA9F9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DB10F8AC-00C9-2E49-CC3A-4094C88D6F0B}"/>
              </a:ext>
            </a:extLst>
          </p:cNvPr>
          <p:cNvSpPr/>
          <p:nvPr/>
        </p:nvSpPr>
        <p:spPr>
          <a:xfrm>
            <a:off x="6294734" y="2361833"/>
            <a:ext cx="4514929" cy="29256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A0F00D-A17E-7735-A645-DB7661D853D2}"/>
              </a:ext>
            </a:extLst>
          </p:cNvPr>
          <p:cNvSpPr txBox="1"/>
          <p:nvPr/>
        </p:nvSpPr>
        <p:spPr>
          <a:xfrm>
            <a:off x="8223417" y="4825689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Classifier</a:t>
            </a:r>
            <a:endParaRPr kumimoji="1" lang="ko-Kore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E518E3-E0ED-B0D7-6637-E46DE8F7F822}"/>
              </a:ext>
            </a:extLst>
          </p:cNvPr>
          <p:cNvSpPr txBox="1"/>
          <p:nvPr/>
        </p:nvSpPr>
        <p:spPr>
          <a:xfrm>
            <a:off x="276505" y="4825689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Input</a:t>
            </a:r>
            <a:endParaRPr kumimoji="1" lang="ko-Kore-KR" altLang="en-US" sz="16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02C9C5-329B-E15F-FA4F-5DC18F7F1B76}"/>
              </a:ext>
            </a:extLst>
          </p:cNvPr>
          <p:cNvSpPr txBox="1"/>
          <p:nvPr/>
        </p:nvSpPr>
        <p:spPr>
          <a:xfrm>
            <a:off x="11223144" y="48256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Output</a:t>
            </a:r>
            <a:endParaRPr kumimoji="1" lang="ko-Kore-KR" altLang="en-US" sz="16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C34C8F-3556-327C-815F-152B2BD24333}"/>
              </a:ext>
            </a:extLst>
          </p:cNvPr>
          <p:cNvSpPr txBox="1"/>
          <p:nvPr/>
        </p:nvSpPr>
        <p:spPr>
          <a:xfrm>
            <a:off x="11112884" y="3485719"/>
            <a:ext cx="962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D1D7B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10</a:t>
            </a:r>
          </a:p>
          <a:p>
            <a:pPr algn="ctr"/>
            <a:r>
              <a:rPr kumimoji="1" lang="en-US" altLang="ko-Kore-KR" dirty="0">
                <a:solidFill>
                  <a:srgbClr val="D1D7B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Classes</a:t>
            </a:r>
            <a:endParaRPr kumimoji="1" lang="ko-Kore-KR" altLang="en-US" dirty="0">
              <a:solidFill>
                <a:srgbClr val="D1D7B3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6" name="모서리가 둥근 직사각형 42">
            <a:extLst>
              <a:ext uri="{FF2B5EF4-FFF2-40B4-BE49-F238E27FC236}">
                <a16:creationId xmlns:a16="http://schemas.microsoft.com/office/drawing/2014/main" id="{0029F759-B9ED-6391-6F5D-3206CAEE0FDB}"/>
              </a:ext>
            </a:extLst>
          </p:cNvPr>
          <p:cNvSpPr/>
          <p:nvPr/>
        </p:nvSpPr>
        <p:spPr>
          <a:xfrm rot="16200000">
            <a:off x="3586035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MaxPool2d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8" name="모서리가 둥근 직사각형 44">
            <a:extLst>
              <a:ext uri="{FF2B5EF4-FFF2-40B4-BE49-F238E27FC236}">
                <a16:creationId xmlns:a16="http://schemas.microsoft.com/office/drawing/2014/main" id="{B9E47527-9014-849F-2F29-54578806A330}"/>
              </a:ext>
            </a:extLst>
          </p:cNvPr>
          <p:cNvSpPr/>
          <p:nvPr/>
        </p:nvSpPr>
        <p:spPr>
          <a:xfrm rot="16200000">
            <a:off x="4141735" y="3579972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Conv2d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9" name="모서리가 둥근 직사각형 45">
            <a:extLst>
              <a:ext uri="{FF2B5EF4-FFF2-40B4-BE49-F238E27FC236}">
                <a16:creationId xmlns:a16="http://schemas.microsoft.com/office/drawing/2014/main" id="{67FD2BF1-D0F9-375B-9841-6F8DA0723C06}"/>
              </a:ext>
            </a:extLst>
          </p:cNvPr>
          <p:cNvSpPr/>
          <p:nvPr/>
        </p:nvSpPr>
        <p:spPr>
          <a:xfrm rot="16200000">
            <a:off x="4807325" y="357997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0" name="모서리가 둥근 직사각형 46">
            <a:extLst>
              <a:ext uri="{FF2B5EF4-FFF2-40B4-BE49-F238E27FC236}">
                <a16:creationId xmlns:a16="http://schemas.microsoft.com/office/drawing/2014/main" id="{E720BD90-D17C-6DCE-3E8A-4214FBF90787}"/>
              </a:ext>
            </a:extLst>
          </p:cNvPr>
          <p:cNvSpPr/>
          <p:nvPr/>
        </p:nvSpPr>
        <p:spPr>
          <a:xfrm rot="16200000">
            <a:off x="5140119" y="357997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MaxPool2d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1" name="모서리가 둥근 직사각형 47">
            <a:extLst>
              <a:ext uri="{FF2B5EF4-FFF2-40B4-BE49-F238E27FC236}">
                <a16:creationId xmlns:a16="http://schemas.microsoft.com/office/drawing/2014/main" id="{11E9EF6F-24C6-D948-F7AB-976E258CD278}"/>
              </a:ext>
            </a:extLst>
          </p:cNvPr>
          <p:cNvSpPr/>
          <p:nvPr/>
        </p:nvSpPr>
        <p:spPr>
          <a:xfrm rot="16200000">
            <a:off x="4474530" y="357997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BatchNorm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0" name="모서리가 둥근 직사각형 26">
            <a:extLst>
              <a:ext uri="{FF2B5EF4-FFF2-40B4-BE49-F238E27FC236}">
                <a16:creationId xmlns:a16="http://schemas.microsoft.com/office/drawing/2014/main" id="{3516EC7B-CD15-881E-4C31-1BF55DA25519}"/>
              </a:ext>
            </a:extLst>
          </p:cNvPr>
          <p:cNvSpPr/>
          <p:nvPr/>
        </p:nvSpPr>
        <p:spPr>
          <a:xfrm>
            <a:off x="3913810" y="2361833"/>
            <a:ext cx="2052821" cy="29256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E1F2A6-CD4F-E94A-1CC6-E83E5B1B47D1}"/>
              </a:ext>
            </a:extLst>
          </p:cNvPr>
          <p:cNvSpPr txBox="1"/>
          <p:nvPr/>
        </p:nvSpPr>
        <p:spPr>
          <a:xfrm>
            <a:off x="4344724" y="4702578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MobileNetv3</a:t>
            </a:r>
          </a:p>
          <a:p>
            <a:pPr algn="ctr"/>
            <a:r>
              <a:rPr kumimoji="1" lang="en-US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(Unfreeze)</a:t>
            </a:r>
            <a:endParaRPr kumimoji="1" lang="ko-Kore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" name="모서리가 둥근 직사각형 26">
            <a:extLst>
              <a:ext uri="{FF2B5EF4-FFF2-40B4-BE49-F238E27FC236}">
                <a16:creationId xmlns:a16="http://schemas.microsoft.com/office/drawing/2014/main" id="{C39FA18B-13B5-EF84-58E2-F5C5656749C4}"/>
              </a:ext>
            </a:extLst>
          </p:cNvPr>
          <p:cNvSpPr/>
          <p:nvPr/>
        </p:nvSpPr>
        <p:spPr>
          <a:xfrm>
            <a:off x="1712172" y="2361833"/>
            <a:ext cx="1909396" cy="29256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1B1B15-2DBD-4405-C7BF-6ED9CC5AFC69}"/>
              </a:ext>
            </a:extLst>
          </p:cNvPr>
          <p:cNvSpPr txBox="1"/>
          <p:nvPr/>
        </p:nvSpPr>
        <p:spPr>
          <a:xfrm>
            <a:off x="1962199" y="4702578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MobileNetv3</a:t>
            </a:r>
          </a:p>
          <a:p>
            <a:pPr algn="ctr"/>
            <a:r>
              <a:rPr kumimoji="1" lang="en-US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(Freeze)</a:t>
            </a:r>
            <a:endParaRPr kumimoji="1" lang="ko-Kore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8" name="직선 화살표 연결선 35">
            <a:extLst>
              <a:ext uri="{FF2B5EF4-FFF2-40B4-BE49-F238E27FC236}">
                <a16:creationId xmlns:a16="http://schemas.microsoft.com/office/drawing/2014/main" id="{931430A5-49E4-B115-4CEA-3ECBFCDAE637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29248" y="3748717"/>
            <a:ext cx="1611678" cy="0"/>
          </a:xfrm>
          <a:prstGeom prst="straightConnector1">
            <a:avLst/>
          </a:prstGeom>
          <a:ln w="38100">
            <a:solidFill>
              <a:srgbClr val="C4B39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12">
            <a:extLst>
              <a:ext uri="{FF2B5EF4-FFF2-40B4-BE49-F238E27FC236}">
                <a16:creationId xmlns:a16="http://schemas.microsoft.com/office/drawing/2014/main" id="{F83BC3B4-BFEC-853B-7C31-57AEDB880110}"/>
              </a:ext>
            </a:extLst>
          </p:cNvPr>
          <p:cNvSpPr/>
          <p:nvPr/>
        </p:nvSpPr>
        <p:spPr>
          <a:xfrm rot="16200000">
            <a:off x="1509000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Conv2d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1" name="모서리가 둥근 직사각형 13">
            <a:extLst>
              <a:ext uri="{FF2B5EF4-FFF2-40B4-BE49-F238E27FC236}">
                <a16:creationId xmlns:a16="http://schemas.microsoft.com/office/drawing/2014/main" id="{8AA6F04D-361E-AB0B-6E49-8E77C096E8A1}"/>
              </a:ext>
            </a:extLst>
          </p:cNvPr>
          <p:cNvSpPr/>
          <p:nvPr/>
        </p:nvSpPr>
        <p:spPr>
          <a:xfrm rot="16200000">
            <a:off x="2060009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Inverted</a:t>
            </a:r>
            <a:b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Residual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72C1789-A275-F8BB-3DCA-457AD9CBD394}"/>
              </a:ext>
            </a:extLst>
          </p:cNvPr>
          <p:cNvSpPr/>
          <p:nvPr/>
        </p:nvSpPr>
        <p:spPr>
          <a:xfrm>
            <a:off x="2994660" y="3702997"/>
            <a:ext cx="137160" cy="1371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7737D5D-4DCA-38A6-62FC-E9612BCAE289}"/>
              </a:ext>
            </a:extLst>
          </p:cNvPr>
          <p:cNvSpPr/>
          <p:nvPr/>
        </p:nvSpPr>
        <p:spPr>
          <a:xfrm>
            <a:off x="3295650" y="3706807"/>
            <a:ext cx="137160" cy="1371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53" name="직선 화살표 연결선 35">
            <a:extLst>
              <a:ext uri="{FF2B5EF4-FFF2-40B4-BE49-F238E27FC236}">
                <a16:creationId xmlns:a16="http://schemas.microsoft.com/office/drawing/2014/main" id="{D39BBCE9-C13D-2FF9-F7D1-105616478EFA}"/>
              </a:ext>
            </a:extLst>
          </p:cNvPr>
          <p:cNvCxnSpPr>
            <a:cxnSpLocks/>
          </p:cNvCxnSpPr>
          <p:nvPr/>
        </p:nvCxnSpPr>
        <p:spPr>
          <a:xfrm>
            <a:off x="3621568" y="3748717"/>
            <a:ext cx="7601576" cy="0"/>
          </a:xfrm>
          <a:prstGeom prst="straightConnector1">
            <a:avLst/>
          </a:prstGeom>
          <a:ln w="38100">
            <a:solidFill>
              <a:srgbClr val="C4B39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48">
            <a:extLst>
              <a:ext uri="{FF2B5EF4-FFF2-40B4-BE49-F238E27FC236}">
                <a16:creationId xmlns:a16="http://schemas.microsoft.com/office/drawing/2014/main" id="{0692090C-10FA-9EA5-4961-C2C5027085B3}"/>
              </a:ext>
            </a:extLst>
          </p:cNvPr>
          <p:cNvSpPr/>
          <p:nvPr/>
        </p:nvSpPr>
        <p:spPr>
          <a:xfrm rot="16200000">
            <a:off x="3715798" y="3579971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Inverted</a:t>
            </a:r>
          </a:p>
          <a:p>
            <a:pPr algn="ctr"/>
            <a:r>
              <a:rPr kumimoji="1" lang="en-US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Residual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3" name="모서리가 둥근 직사각형 49">
            <a:extLst>
              <a:ext uri="{FF2B5EF4-FFF2-40B4-BE49-F238E27FC236}">
                <a16:creationId xmlns:a16="http://schemas.microsoft.com/office/drawing/2014/main" id="{B3F11EFF-E920-710F-52A3-6BE092E34BAE}"/>
              </a:ext>
            </a:extLst>
          </p:cNvPr>
          <p:cNvSpPr/>
          <p:nvPr/>
        </p:nvSpPr>
        <p:spPr>
          <a:xfrm rot="16200000">
            <a:off x="4859014" y="3579972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Conv2d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5" name="모서리가 둥근 직사각형 51">
            <a:extLst>
              <a:ext uri="{FF2B5EF4-FFF2-40B4-BE49-F238E27FC236}">
                <a16:creationId xmlns:a16="http://schemas.microsoft.com/office/drawing/2014/main" id="{5DD5E103-46E3-E5D3-588B-7B76A1BA2C76}"/>
              </a:ext>
            </a:extLst>
          </p:cNvPr>
          <p:cNvSpPr/>
          <p:nvPr/>
        </p:nvSpPr>
        <p:spPr>
          <a:xfrm rot="16200000">
            <a:off x="4252596" y="3568542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Inverted</a:t>
            </a:r>
          </a:p>
          <a:p>
            <a:pPr algn="ctr"/>
            <a:r>
              <a:rPr kumimoji="1" lang="en-US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Residual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5" name="모서리가 둥근 직사각형 50">
            <a:extLst>
              <a:ext uri="{FF2B5EF4-FFF2-40B4-BE49-F238E27FC236}">
                <a16:creationId xmlns:a16="http://schemas.microsoft.com/office/drawing/2014/main" id="{DE592972-7DDD-E89C-2A1E-97F30124AA8D}"/>
              </a:ext>
            </a:extLst>
          </p:cNvPr>
          <p:cNvSpPr/>
          <p:nvPr/>
        </p:nvSpPr>
        <p:spPr>
          <a:xfrm rot="16200000">
            <a:off x="7271517" y="356273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Linear</a:t>
            </a:r>
          </a:p>
          <a:p>
            <a:pPr algn="ctr"/>
            <a:r>
              <a:rPr kumimoji="1" lang="en-US" altLang="en-US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(256-&gt;128)</a:t>
            </a:r>
            <a:endParaRPr kumimoji="1" lang="ko-Kore-KR" altLang="en-US" sz="1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6" name="모서리가 둥근 직사각형 52">
            <a:extLst>
              <a:ext uri="{FF2B5EF4-FFF2-40B4-BE49-F238E27FC236}">
                <a16:creationId xmlns:a16="http://schemas.microsoft.com/office/drawing/2014/main" id="{AA7461D6-E63F-FDD8-84C6-E181E2E3B70E}"/>
              </a:ext>
            </a:extLst>
          </p:cNvPr>
          <p:cNvSpPr/>
          <p:nvPr/>
        </p:nvSpPr>
        <p:spPr>
          <a:xfrm rot="16200000">
            <a:off x="8181599" y="356273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Dropout (p=0.3)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7" name="모서리가 둥근 직사각형 53">
            <a:extLst>
              <a:ext uri="{FF2B5EF4-FFF2-40B4-BE49-F238E27FC236}">
                <a16:creationId xmlns:a16="http://schemas.microsoft.com/office/drawing/2014/main" id="{19E0078B-A679-B9D9-25A0-CAF72CE96369}"/>
              </a:ext>
            </a:extLst>
          </p:cNvPr>
          <p:cNvSpPr/>
          <p:nvPr/>
        </p:nvSpPr>
        <p:spPr>
          <a:xfrm rot="16200000">
            <a:off x="7721064" y="356273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9" name="모서리가 둥근 직사각형 50">
            <a:extLst>
              <a:ext uri="{FF2B5EF4-FFF2-40B4-BE49-F238E27FC236}">
                <a16:creationId xmlns:a16="http://schemas.microsoft.com/office/drawing/2014/main" id="{A6DCD7A7-8388-8DA1-EAB0-3B6B34BBD806}"/>
              </a:ext>
            </a:extLst>
          </p:cNvPr>
          <p:cNvSpPr/>
          <p:nvPr/>
        </p:nvSpPr>
        <p:spPr>
          <a:xfrm rot="16200000">
            <a:off x="8641892" y="3579540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Linear</a:t>
            </a:r>
          </a:p>
          <a:p>
            <a:pPr algn="ctr"/>
            <a:r>
              <a:rPr kumimoji="1" lang="en-US" altLang="en-US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(128-&gt;64)</a:t>
            </a:r>
            <a:endParaRPr kumimoji="1" lang="ko-Kore-KR" altLang="en-US" sz="1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0" name="모서리가 둥근 직사각형 52">
            <a:extLst>
              <a:ext uri="{FF2B5EF4-FFF2-40B4-BE49-F238E27FC236}">
                <a16:creationId xmlns:a16="http://schemas.microsoft.com/office/drawing/2014/main" id="{365E7E60-0141-5B4C-9A7E-E3580DD5B07B}"/>
              </a:ext>
            </a:extLst>
          </p:cNvPr>
          <p:cNvSpPr/>
          <p:nvPr/>
        </p:nvSpPr>
        <p:spPr>
          <a:xfrm rot="16200000">
            <a:off x="9517684" y="3579539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Dropout (p=0.3)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1" name="모서리가 둥근 직사각형 53">
            <a:extLst>
              <a:ext uri="{FF2B5EF4-FFF2-40B4-BE49-F238E27FC236}">
                <a16:creationId xmlns:a16="http://schemas.microsoft.com/office/drawing/2014/main" id="{CFF27557-AB04-E456-C277-CED14A617F2C}"/>
              </a:ext>
            </a:extLst>
          </p:cNvPr>
          <p:cNvSpPr/>
          <p:nvPr/>
        </p:nvSpPr>
        <p:spPr>
          <a:xfrm rot="16200000">
            <a:off x="9091439" y="3579539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4" name="모서리가 둥근 직사각형 50">
            <a:extLst>
              <a:ext uri="{FF2B5EF4-FFF2-40B4-BE49-F238E27FC236}">
                <a16:creationId xmlns:a16="http://schemas.microsoft.com/office/drawing/2014/main" id="{0CBA9BD9-E32C-BF35-C4DF-23750E0B56B0}"/>
              </a:ext>
            </a:extLst>
          </p:cNvPr>
          <p:cNvSpPr/>
          <p:nvPr/>
        </p:nvSpPr>
        <p:spPr>
          <a:xfrm rot="16200000">
            <a:off x="5895750" y="3579972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Linear</a:t>
            </a:r>
          </a:p>
          <a:p>
            <a:pPr algn="ctr"/>
            <a:r>
              <a:rPr kumimoji="1" lang="en-US" altLang="en-US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960</a:t>
            </a:r>
            <a:r>
              <a:rPr kumimoji="1" lang="en-US" altLang="en-US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-&gt;256)</a:t>
            </a:r>
            <a:endParaRPr kumimoji="1" lang="ko-Kore-KR" altLang="en-US" sz="1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6" name="모서리가 둥근 직사각형 52">
            <a:extLst>
              <a:ext uri="{FF2B5EF4-FFF2-40B4-BE49-F238E27FC236}">
                <a16:creationId xmlns:a16="http://schemas.microsoft.com/office/drawing/2014/main" id="{81C4B139-B816-FB9E-D9FC-80DF56802B24}"/>
              </a:ext>
            </a:extLst>
          </p:cNvPr>
          <p:cNvSpPr/>
          <p:nvPr/>
        </p:nvSpPr>
        <p:spPr>
          <a:xfrm rot="16200000">
            <a:off x="6805832" y="3579971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Dropout (p=0.3)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7" name="모서리가 둥근 직사각형 53">
            <a:extLst>
              <a:ext uri="{FF2B5EF4-FFF2-40B4-BE49-F238E27FC236}">
                <a16:creationId xmlns:a16="http://schemas.microsoft.com/office/drawing/2014/main" id="{610F660A-4B1A-E688-1EBB-546FA166F1C6}"/>
              </a:ext>
            </a:extLst>
          </p:cNvPr>
          <p:cNvSpPr/>
          <p:nvPr/>
        </p:nvSpPr>
        <p:spPr>
          <a:xfrm rot="16200000">
            <a:off x="6345297" y="3579971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3" name="모서리가 둥근 직사각형 52">
            <a:extLst>
              <a:ext uri="{FF2B5EF4-FFF2-40B4-BE49-F238E27FC236}">
                <a16:creationId xmlns:a16="http://schemas.microsoft.com/office/drawing/2014/main" id="{F36DF928-06ED-4D10-62A8-666B4978507C}"/>
              </a:ext>
            </a:extLst>
          </p:cNvPr>
          <p:cNvSpPr/>
          <p:nvPr/>
        </p:nvSpPr>
        <p:spPr>
          <a:xfrm rot="16200000">
            <a:off x="9931507" y="3583775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Linear</a:t>
            </a:r>
          </a:p>
          <a:p>
            <a:pPr algn="ctr"/>
            <a:r>
              <a:rPr kumimoji="1" lang="en-US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(64-&gt;10)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39" name="그림 11" descr="실내, 중소형 고양이, 고양잇과, 캐비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3C4E9F-D122-D15A-EB9D-E7748FD0D8D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7" y="3446052"/>
            <a:ext cx="873887" cy="63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76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F7781-94BD-81C3-71F4-D0C71C93E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67EA5C-D9AC-401B-6EF6-3F3B1E76F590}"/>
              </a:ext>
            </a:extLst>
          </p:cNvPr>
          <p:cNvSpPr/>
          <p:nvPr/>
        </p:nvSpPr>
        <p:spPr>
          <a:xfrm>
            <a:off x="-15498" y="-15499"/>
            <a:ext cx="12256655" cy="6906409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A5C5F-C4DE-C312-6FBE-F582E96BA704}"/>
              </a:ext>
            </a:extLst>
          </p:cNvPr>
          <p:cNvSpPr txBox="1"/>
          <p:nvPr/>
        </p:nvSpPr>
        <p:spPr>
          <a:xfrm>
            <a:off x="553160" y="400873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</a:t>
            </a:r>
            <a:r>
              <a:rPr kumimoji="1" lang="en-US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과정</a:t>
            </a:r>
            <a:endParaRPr kumimoji="1" lang="ko-Kore-KR" altLang="en-US" sz="36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7" name="사각형: 둥근 모서리 3">
            <a:extLst>
              <a:ext uri="{FF2B5EF4-FFF2-40B4-BE49-F238E27FC236}">
                <a16:creationId xmlns:a16="http://schemas.microsoft.com/office/drawing/2014/main" id="{206902E9-E3F8-7AA0-A8F9-8D917686EB6C}"/>
              </a:ext>
            </a:extLst>
          </p:cNvPr>
          <p:cNvSpPr/>
          <p:nvPr/>
        </p:nvSpPr>
        <p:spPr>
          <a:xfrm>
            <a:off x="953030" y="1085733"/>
            <a:ext cx="10440394" cy="5536361"/>
          </a:xfrm>
          <a:prstGeom prst="roundRect">
            <a:avLst>
              <a:gd name="adj" fmla="val 14081"/>
            </a:avLst>
          </a:prstGeom>
          <a:solidFill>
            <a:srgbClr val="29292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38BD7-82B3-6EAC-C854-5A6FE7302D26}"/>
              </a:ext>
            </a:extLst>
          </p:cNvPr>
          <p:cNvSpPr txBox="1"/>
          <p:nvPr/>
        </p:nvSpPr>
        <p:spPr>
          <a:xfrm>
            <a:off x="1790366" y="2353877"/>
            <a:ext cx="3885105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환경 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코랩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(GPU : T4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사용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셋</a:t>
            </a:r>
            <a:b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Train Data :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18,000</a:t>
            </a: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건</a:t>
            </a:r>
            <a:endParaRPr kumimoji="1" lang="en-US" altLang="ko-Kore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Test Data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2,000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건</a:t>
            </a:r>
            <a:endParaRPr kumimoji="1" lang="en-US" altLang="ko-Kore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Loss : </a:t>
            </a:r>
            <a:r>
              <a:rPr kumimoji="1" lang="en" altLang="ko-Kore-KR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CrossEntropy</a:t>
            </a:r>
            <a:endParaRPr kumimoji="1" lang="en-US" altLang="ko-Kore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Optimizer :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Batch-Size :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Epoch 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Learning Rate :  1e-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소요시간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en-US" altLang="ko-Kore-KR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약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5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시간</a:t>
            </a:r>
            <a:endParaRPr lang="ko-Kore-KR" altLang="en-US" sz="1200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600B548-0FA5-E08C-C79F-227124CAC072}"/>
              </a:ext>
            </a:extLst>
          </p:cNvPr>
          <p:cNvSpPr/>
          <p:nvPr/>
        </p:nvSpPr>
        <p:spPr>
          <a:xfrm>
            <a:off x="4407270" y="894648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BA9F9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6F00A7-FC90-3C57-3174-F0E1FC63BBCA}"/>
              </a:ext>
            </a:extLst>
          </p:cNvPr>
          <p:cNvSpPr txBox="1"/>
          <p:nvPr/>
        </p:nvSpPr>
        <p:spPr>
          <a:xfrm>
            <a:off x="6365206" y="2307710"/>
            <a:ext cx="4389024" cy="3970318"/>
          </a:xfrm>
          <a:prstGeom prst="rect">
            <a:avLst/>
          </a:prstGeom>
          <a:solidFill>
            <a:srgbClr val="D9D9D9"/>
          </a:solidFill>
        </p:spPr>
        <p:txBody>
          <a:bodyPr wrap="square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분할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층화 샘플링을 사용한 </a:t>
            </a:r>
            <a:r>
              <a:rPr kumimoji="1" 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train/validation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분할로 클래스 분포 유지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증강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회전 및 크기 조정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 </a:t>
            </a:r>
            <a:r>
              <a:rPr kumimoji="1" lang="en-US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RandomRotation</a:t>
            </a:r>
            <a:r>
              <a:rPr kumimoji="1" 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(45)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와 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</a:t>
            </a:r>
            <a:r>
              <a:rPr kumimoji="1" lang="en-US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RandomResizedCrop</a:t>
            </a:r>
            <a:r>
              <a:rPr kumimoji="1" 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(224, scale=(0.7, 1.0))</a:t>
            </a:r>
            <a:r>
              <a:rPr kumimoji="1" lang="ko-KR" altLang="en-US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으로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다양한        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각도와 스케일의 이미지 생성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-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플립 변환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수평 플립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(50%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확률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),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수직 플립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(30%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확률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으로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데이터 다양성 증대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색상 증강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 </a:t>
            </a:r>
            <a:r>
              <a:rPr kumimoji="1" lang="en-US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ColorJitter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로 밝기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대비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채도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색조를 조정하여 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조명 조건 변화에 강건성 향상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ko-KR" altLang="en-US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부분적 </a:t>
            </a:r>
            <a:r>
              <a:rPr kumimoji="1" lang="ko-KR" altLang="en-US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언프리징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마지막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 레이어만 훈련 가능하도록 설정하여 세밀한 튜닝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조기 종료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- 10 </a:t>
            </a:r>
            <a:r>
              <a:rPr kumimoji="1" lang="ko-KR" altLang="en-US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에포크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동안 검증 정확도 개선이 없으면 학습 중단하여 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</a:t>
            </a:r>
            <a:r>
              <a:rPr kumimoji="1" lang="ko-KR" altLang="en-US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과적합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방지와 계산 효율성 동시 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E3B5C2-F2E3-C9D8-9AF1-09F436CAFF38}"/>
              </a:ext>
            </a:extLst>
          </p:cNvPr>
          <p:cNvSpPr txBox="1"/>
          <p:nvPr/>
        </p:nvSpPr>
        <p:spPr>
          <a:xfrm>
            <a:off x="3195203" y="1976863"/>
            <a:ext cx="1212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b="1" dirty="0">
                <a:solidFill>
                  <a:schemeClr val="bg1"/>
                </a:solidFill>
              </a:rPr>
              <a:t>학습 개요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8B8D10-FDC8-9BB5-50D5-DF4F6391475E}"/>
              </a:ext>
            </a:extLst>
          </p:cNvPr>
          <p:cNvSpPr txBox="1"/>
          <p:nvPr/>
        </p:nvSpPr>
        <p:spPr>
          <a:xfrm>
            <a:off x="7289024" y="1976863"/>
            <a:ext cx="2922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b="1" dirty="0">
                <a:solidFill>
                  <a:schemeClr val="bg1"/>
                </a:solidFill>
              </a:rPr>
              <a:t>성능 향상을 위한 적용 기법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316201-5B53-E858-661F-858FA818FA2D}"/>
              </a:ext>
            </a:extLst>
          </p:cNvPr>
          <p:cNvSpPr txBox="1"/>
          <p:nvPr/>
        </p:nvSpPr>
        <p:spPr>
          <a:xfrm>
            <a:off x="1813966" y="4485293"/>
            <a:ext cx="38223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Epoch 1</a:t>
            </a:r>
            <a:r>
              <a:rPr lang="en-US" sz="800" b="0" i="0" u="none" strike="noStrike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/30</a:t>
            </a:r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 Train loss: 1.4302 - Val loss: 0.8385 - Val accuracy: 0.7044 </a:t>
            </a:r>
          </a:p>
          <a:p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Epoch 2</a:t>
            </a:r>
            <a:r>
              <a:rPr lang="en-US" sz="800" b="0" i="0" u="none" strike="noStrike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/30</a:t>
            </a:r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 Train loss: 0.8131 - Val loss: 0.5419 - Val accuracy: 0.8254 </a:t>
            </a:r>
          </a:p>
          <a:p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Epoch 3</a:t>
            </a:r>
            <a:r>
              <a:rPr lang="en-US" sz="800" b="0" i="0" u="none" strike="noStrike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/30</a:t>
            </a:r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 Train loss: 0.6308 - Val loss: 0.4720 - Val accuracy: 0.8373 </a:t>
            </a:r>
          </a:p>
          <a:p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Epoch 4</a:t>
            </a:r>
            <a:r>
              <a:rPr lang="en-US" sz="800" b="0" i="0" u="none" strike="noStrike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/30</a:t>
            </a:r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 Train loss: 0.5397 - Val loss: 0.4127 - Val accuracy: 0.8512 </a:t>
            </a:r>
          </a:p>
          <a:p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Epoch 5</a:t>
            </a:r>
            <a:r>
              <a:rPr lang="en-US" sz="800" b="0" i="0" u="none" strike="noStrike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/30</a:t>
            </a:r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 Train loss: 0.4642 - Val loss: 0.3734 - Val accuracy: 0.8810 </a:t>
            </a:r>
          </a:p>
          <a:p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Epoch 6</a:t>
            </a:r>
            <a:r>
              <a:rPr lang="en-US" sz="800" b="0" i="0" u="none" strike="noStrike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/30</a:t>
            </a:r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 Train loss: 0.4019 - Val loss: 0.3855 - Val accuracy: 0.8810 </a:t>
            </a:r>
          </a:p>
          <a:p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Epoch 7</a:t>
            </a:r>
            <a:r>
              <a:rPr lang="en-US" sz="800" b="0" i="0" u="none" strike="noStrike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/30</a:t>
            </a:r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 Train loss: 0.3715 - Val loss: 0.3357 - Val accuracy: 0.8948 </a:t>
            </a:r>
          </a:p>
          <a:p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Epoch 8</a:t>
            </a:r>
            <a:r>
              <a:rPr lang="en-US" sz="800" b="0" i="0" u="none" strike="noStrike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/30</a:t>
            </a:r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 Train loss: 0.3740 - Val loss: 0.2947 - Val accuracy: 0.9067 </a:t>
            </a:r>
          </a:p>
          <a:p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Epoch 9</a:t>
            </a:r>
            <a:r>
              <a:rPr lang="en-US" sz="800" b="0" i="0" u="none" strike="noStrike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/30</a:t>
            </a:r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 Train loss: 0.3321 - Val loss: 0.2804 - Val accuracy: 0.9008 </a:t>
            </a:r>
          </a:p>
          <a:p>
            <a:r>
              <a:rPr lang="en-US" sz="800" dirty="0">
                <a:solidFill>
                  <a:srgbClr val="CCCCCC"/>
                </a:solidFill>
                <a:latin typeface="Menlo" panose="020B0609030804020204" pitchFamily="49" charset="0"/>
              </a:rPr>
              <a:t>Epoch 10/30 - Train loss: 0.3132 -Val loss: 0.2589 - Val accuracy: 0.9206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2E0FD0A-90E5-ED4A-D042-17202E0DDF6B}"/>
              </a:ext>
            </a:extLst>
          </p:cNvPr>
          <p:cNvSpPr/>
          <p:nvPr/>
        </p:nvSpPr>
        <p:spPr>
          <a:xfrm>
            <a:off x="3615560" y="5900287"/>
            <a:ext cx="87116" cy="871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934D9F5-9B77-C672-E014-04E905D3131E}"/>
              </a:ext>
            </a:extLst>
          </p:cNvPr>
          <p:cNvSpPr/>
          <p:nvPr/>
        </p:nvSpPr>
        <p:spPr>
          <a:xfrm>
            <a:off x="3615560" y="6099093"/>
            <a:ext cx="87116" cy="871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82070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AF353-9EB6-A9C2-825A-637E03E44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1CB6C3-BEA8-EEE2-ABC8-F264AF83A138}"/>
              </a:ext>
            </a:extLst>
          </p:cNvPr>
          <p:cNvSpPr/>
          <p:nvPr/>
        </p:nvSpPr>
        <p:spPr>
          <a:xfrm>
            <a:off x="-15702" y="-8313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5B2D2-689C-8D50-7132-1E66402A31D4}"/>
              </a:ext>
            </a:extLst>
          </p:cNvPr>
          <p:cNvSpPr txBox="1"/>
          <p:nvPr/>
        </p:nvSpPr>
        <p:spPr>
          <a:xfrm>
            <a:off x="553160" y="400873"/>
            <a:ext cx="1952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성능 평가</a:t>
            </a:r>
            <a:endParaRPr kumimoji="1" lang="ko-Kore-KR" altLang="en-US" sz="36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사각형: 둥근 모서리 3">
            <a:extLst>
              <a:ext uri="{FF2B5EF4-FFF2-40B4-BE49-F238E27FC236}">
                <a16:creationId xmlns:a16="http://schemas.microsoft.com/office/drawing/2014/main" id="{745E1E23-9472-EA5A-0486-3839286AA8DC}"/>
              </a:ext>
            </a:extLst>
          </p:cNvPr>
          <p:cNvSpPr/>
          <p:nvPr/>
        </p:nvSpPr>
        <p:spPr>
          <a:xfrm>
            <a:off x="1098173" y="1207822"/>
            <a:ext cx="10440394" cy="5423992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F917E60-5B4E-DF52-58C5-6760B9B3061A}"/>
              </a:ext>
            </a:extLst>
          </p:cNvPr>
          <p:cNvSpPr/>
          <p:nvPr/>
        </p:nvSpPr>
        <p:spPr>
          <a:xfrm>
            <a:off x="4407270" y="758802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BA9F9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8" name="Picture 7" descr="A cat sitting on a stone ledge&#10;&#10;AI-generated content may be incorrect.">
            <a:extLst>
              <a:ext uri="{FF2B5EF4-FFF2-40B4-BE49-F238E27FC236}">
                <a16:creationId xmlns:a16="http://schemas.microsoft.com/office/drawing/2014/main" id="{25EF5C56-BB03-D40D-C02C-857FD54703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94" t="2350" r="3174" b="10569"/>
          <a:stretch>
            <a:fillRect/>
          </a:stretch>
        </p:blipFill>
        <p:spPr>
          <a:xfrm>
            <a:off x="3021469" y="1553365"/>
            <a:ext cx="3106858" cy="23446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F6C70B-1BE1-FDF3-CA9C-AF1F85A21296}"/>
              </a:ext>
            </a:extLst>
          </p:cNvPr>
          <p:cNvSpPr/>
          <p:nvPr/>
        </p:nvSpPr>
        <p:spPr>
          <a:xfrm>
            <a:off x="3044058" y="1553365"/>
            <a:ext cx="3084269" cy="2344690"/>
          </a:xfrm>
          <a:prstGeom prst="rect">
            <a:avLst/>
          </a:prstGeom>
          <a:solidFill>
            <a:schemeClr val="accent3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chemeClr val="bg1"/>
                </a:solidFill>
              </a:rPr>
              <a:t>고려대 촬영 고양이</a:t>
            </a:r>
          </a:p>
          <a:p>
            <a:pPr algn="ctr"/>
            <a:endParaRPr lang="en-KR" b="1" dirty="0">
              <a:solidFill>
                <a:schemeClr val="bg1"/>
              </a:solidFill>
            </a:endParaRPr>
          </a:p>
          <a:p>
            <a:pPr algn="ctr"/>
            <a:r>
              <a:rPr lang="en-KR" b="1" dirty="0">
                <a:solidFill>
                  <a:schemeClr val="bg1"/>
                </a:solidFill>
              </a:rPr>
              <a:t>예측품종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코리안 </a:t>
            </a:r>
            <a:r>
              <a:rPr lang="ko-KR" altLang="en-US" b="1" dirty="0" err="1">
                <a:solidFill>
                  <a:schemeClr val="bg1"/>
                </a:solidFill>
              </a:rPr>
              <a:t>숏헤어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>
                <a:solidFill>
                  <a:schemeClr val="bg1"/>
                </a:solidFill>
              </a:rPr>
              <a:t>신뢰도</a:t>
            </a:r>
            <a:r>
              <a:rPr lang="en-US" altLang="ko-KR" b="1" dirty="0">
                <a:solidFill>
                  <a:schemeClr val="bg1"/>
                </a:solidFill>
              </a:rPr>
              <a:t>: 0.9613</a:t>
            </a:r>
            <a:endParaRPr lang="en-KR" b="1" dirty="0">
              <a:solidFill>
                <a:schemeClr val="bg1"/>
              </a:solidFill>
            </a:endParaRPr>
          </a:p>
        </p:txBody>
      </p:sp>
      <p:pic>
        <p:nvPicPr>
          <p:cNvPr id="21" name="Picture 20" descr="A cat lying on a window sill&#10;&#10;AI-generated content may be incorrect.">
            <a:extLst>
              <a:ext uri="{FF2B5EF4-FFF2-40B4-BE49-F238E27FC236}">
                <a16:creationId xmlns:a16="http://schemas.microsoft.com/office/drawing/2014/main" id="{2ED14F30-447A-35AB-96BF-B0ADEEA9F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343" y="4153438"/>
            <a:ext cx="3108637" cy="23446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876B87F-551C-25E0-ACDC-E0CC5E375F14}"/>
              </a:ext>
            </a:extLst>
          </p:cNvPr>
          <p:cNvSpPr/>
          <p:nvPr/>
        </p:nvSpPr>
        <p:spPr>
          <a:xfrm>
            <a:off x="6408343" y="4153438"/>
            <a:ext cx="3084269" cy="2344690"/>
          </a:xfrm>
          <a:prstGeom prst="rect">
            <a:avLst/>
          </a:prstGeom>
          <a:solidFill>
            <a:schemeClr val="accent3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chemeClr val="bg1"/>
                </a:solidFill>
              </a:rPr>
              <a:t>친구 집 촬영 고양이</a:t>
            </a:r>
          </a:p>
          <a:p>
            <a:pPr algn="ctr"/>
            <a:endParaRPr lang="en-KR" b="1" dirty="0">
              <a:solidFill>
                <a:schemeClr val="bg1"/>
              </a:solidFill>
            </a:endParaRPr>
          </a:p>
          <a:p>
            <a:pPr algn="ctr"/>
            <a:r>
              <a:rPr lang="en-KR" b="1" dirty="0">
                <a:solidFill>
                  <a:schemeClr val="bg1"/>
                </a:solidFill>
              </a:rPr>
              <a:t>예측품종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코리안 </a:t>
            </a:r>
            <a:r>
              <a:rPr lang="ko-KR" altLang="en-US" b="1" dirty="0" err="1">
                <a:solidFill>
                  <a:schemeClr val="bg1"/>
                </a:solidFill>
              </a:rPr>
              <a:t>숏헤어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>
                <a:solidFill>
                  <a:schemeClr val="bg1"/>
                </a:solidFill>
              </a:rPr>
              <a:t>신뢰도</a:t>
            </a:r>
            <a:r>
              <a:rPr lang="en-US" altLang="ko-KR" b="1" dirty="0">
                <a:solidFill>
                  <a:schemeClr val="bg1"/>
                </a:solidFill>
              </a:rPr>
              <a:t>: 0.9268</a:t>
            </a:r>
            <a:endParaRPr lang="en-KR" b="1" dirty="0">
              <a:solidFill>
                <a:schemeClr val="bg1"/>
              </a:solidFill>
            </a:endParaRPr>
          </a:p>
        </p:txBody>
      </p:sp>
      <p:pic>
        <p:nvPicPr>
          <p:cNvPr id="23" name="그림 9" descr="쥐, 실내, 사람, 지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D28663-721D-A5A3-E3F8-08466289A60E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88957" y="4153439"/>
            <a:ext cx="3084269" cy="23446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4BA4314-7E7A-77E9-28D8-9C79A66DF3CB}"/>
              </a:ext>
            </a:extLst>
          </p:cNvPr>
          <p:cNvSpPr/>
          <p:nvPr/>
        </p:nvSpPr>
        <p:spPr>
          <a:xfrm>
            <a:off x="3088957" y="4153438"/>
            <a:ext cx="3084269" cy="2344690"/>
          </a:xfrm>
          <a:prstGeom prst="rect">
            <a:avLst/>
          </a:prstGeom>
          <a:solidFill>
            <a:schemeClr val="accent3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chemeClr val="bg1"/>
                </a:solidFill>
              </a:rPr>
              <a:t>학습 미사용 샘플 </a:t>
            </a:r>
            <a:r>
              <a:rPr lang="en-US" b="1" dirty="0" err="1">
                <a:solidFill>
                  <a:schemeClr val="bg1"/>
                </a:solidFill>
              </a:rPr>
              <a:t>고양이</a:t>
            </a:r>
            <a:endParaRPr lang="en-KR" b="1" dirty="0">
              <a:solidFill>
                <a:schemeClr val="bg1"/>
              </a:solidFill>
            </a:endParaRPr>
          </a:p>
          <a:p>
            <a:pPr algn="ctr"/>
            <a:endParaRPr lang="en-KR" b="1" dirty="0">
              <a:solidFill>
                <a:schemeClr val="bg1"/>
              </a:solidFill>
            </a:endParaRPr>
          </a:p>
          <a:p>
            <a:pPr algn="ctr"/>
            <a:r>
              <a:rPr lang="en-KR" b="1" dirty="0">
                <a:solidFill>
                  <a:schemeClr val="bg1"/>
                </a:solidFill>
              </a:rPr>
              <a:t>예측품종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 err="1">
                <a:solidFill>
                  <a:schemeClr val="bg1"/>
                </a:solidFill>
              </a:rPr>
              <a:t>스코티쉬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폴드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>
                <a:solidFill>
                  <a:schemeClr val="bg1"/>
                </a:solidFill>
              </a:rPr>
              <a:t>신뢰도</a:t>
            </a:r>
            <a:r>
              <a:rPr lang="en-US" altLang="ko-KR" b="1" dirty="0">
                <a:solidFill>
                  <a:schemeClr val="bg1"/>
                </a:solidFill>
              </a:rPr>
              <a:t>: 0.9993</a:t>
            </a:r>
            <a:endParaRPr lang="en-KR" b="1" dirty="0">
              <a:solidFill>
                <a:schemeClr val="bg1"/>
              </a:solidFill>
            </a:endParaRPr>
          </a:p>
        </p:txBody>
      </p:sp>
      <p:pic>
        <p:nvPicPr>
          <p:cNvPr id="26" name="Picture 25" descr="A white cat with green eyes&#10;&#10;AI-generated content may be incorrect.">
            <a:extLst>
              <a:ext uri="{FF2B5EF4-FFF2-40B4-BE49-F238E27FC236}">
                <a16:creationId xmlns:a16="http://schemas.microsoft.com/office/drawing/2014/main" id="{455DDAF1-AD8F-5E1A-A03A-C52C3B679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342" y="1547384"/>
            <a:ext cx="3104517" cy="23446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6F816-3EFE-1405-E3C4-8F5ED724FE6D}"/>
              </a:ext>
            </a:extLst>
          </p:cNvPr>
          <p:cNvSpPr/>
          <p:nvPr/>
        </p:nvSpPr>
        <p:spPr>
          <a:xfrm>
            <a:off x="6428590" y="1565751"/>
            <a:ext cx="3084269" cy="2344690"/>
          </a:xfrm>
          <a:prstGeom prst="rect">
            <a:avLst/>
          </a:prstGeom>
          <a:solidFill>
            <a:srgbClr val="7C111C">
              <a:alpha val="39098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chemeClr val="bg1"/>
                </a:solidFill>
              </a:rPr>
              <a:t>구글 이미지 고양이</a:t>
            </a:r>
          </a:p>
          <a:p>
            <a:pPr algn="ctr"/>
            <a:endParaRPr lang="en-KR" b="1" dirty="0">
              <a:solidFill>
                <a:schemeClr val="bg1"/>
              </a:solidFill>
            </a:endParaRPr>
          </a:p>
          <a:p>
            <a:pPr algn="ctr"/>
            <a:r>
              <a:rPr lang="en-KR" b="1" dirty="0">
                <a:solidFill>
                  <a:schemeClr val="bg1"/>
                </a:solidFill>
              </a:rPr>
              <a:t>예측품종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노르웨이숲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>
                <a:solidFill>
                  <a:schemeClr val="bg1"/>
                </a:solidFill>
              </a:rPr>
              <a:t>신뢰도</a:t>
            </a:r>
            <a:r>
              <a:rPr lang="en-US" altLang="ko-KR" b="1" dirty="0">
                <a:solidFill>
                  <a:schemeClr val="bg1"/>
                </a:solidFill>
              </a:rPr>
              <a:t>: 0.3514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실제품종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 err="1">
                <a:solidFill>
                  <a:schemeClr val="bg1"/>
                </a:solidFill>
              </a:rPr>
              <a:t>터키시</a:t>
            </a:r>
            <a:r>
              <a:rPr lang="ko-KR" altLang="en-US" b="1" dirty="0">
                <a:solidFill>
                  <a:schemeClr val="bg1"/>
                </a:solidFill>
              </a:rPr>
              <a:t> 앙고라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5CC0C2A-D86D-6398-F5E0-9CAC73FD1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1693" y="2040172"/>
            <a:ext cx="1578163" cy="157816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C36D5F2-F516-221B-BDE6-45B4B1725CEF}"/>
              </a:ext>
            </a:extLst>
          </p:cNvPr>
          <p:cNvSpPr txBox="1"/>
          <p:nvPr/>
        </p:nvSpPr>
        <p:spPr>
          <a:xfrm>
            <a:off x="9598174" y="1600219"/>
            <a:ext cx="1691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(</a:t>
            </a:r>
            <a:r>
              <a:rPr lang="en-KR" sz="1050" dirty="0"/>
              <a:t>참고</a:t>
            </a:r>
            <a:r>
              <a:rPr lang="en-US" altLang="ko-KR" sz="1050" dirty="0"/>
              <a:t>) </a:t>
            </a:r>
          </a:p>
          <a:p>
            <a:pPr algn="ctr"/>
            <a:r>
              <a:rPr lang="ko-KR" altLang="en-US" sz="1050" dirty="0"/>
              <a:t>실제 노르웨이숲 고양이</a:t>
            </a:r>
            <a:endParaRPr lang="en-KR" sz="105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5FE158-9B3A-A056-D768-8419DC9BC7B7}"/>
              </a:ext>
            </a:extLst>
          </p:cNvPr>
          <p:cNvCxnSpPr>
            <a:endCxn id="28" idx="1"/>
          </p:cNvCxnSpPr>
          <p:nvPr/>
        </p:nvCxnSpPr>
        <p:spPr>
          <a:xfrm flipV="1">
            <a:off x="9512859" y="2829254"/>
            <a:ext cx="198834" cy="5386"/>
          </a:xfrm>
          <a:prstGeom prst="line">
            <a:avLst/>
          </a:prstGeom>
          <a:ln>
            <a:solidFill>
              <a:srgbClr val="7C111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856CBB19-5C42-10B8-A449-FA7CCBCCE91D}"/>
              </a:ext>
            </a:extLst>
          </p:cNvPr>
          <p:cNvSpPr/>
          <p:nvPr/>
        </p:nvSpPr>
        <p:spPr>
          <a:xfrm>
            <a:off x="2822635" y="1405133"/>
            <a:ext cx="498482" cy="498482"/>
          </a:xfrm>
          <a:prstGeom prst="ellipse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A7CAEA6-4134-839A-4579-CA8587FEF4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4043" y="1336714"/>
            <a:ext cx="635319" cy="63531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BAA980E6-8384-F3BA-6F9A-5F565BF2092E}"/>
              </a:ext>
            </a:extLst>
          </p:cNvPr>
          <p:cNvSpPr/>
          <p:nvPr/>
        </p:nvSpPr>
        <p:spPr>
          <a:xfrm>
            <a:off x="2881227" y="3960492"/>
            <a:ext cx="498482" cy="498482"/>
          </a:xfrm>
          <a:prstGeom prst="ellipse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78DCE3C-8207-4025-29B5-292F6B6FEC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2635" y="3892073"/>
            <a:ext cx="635319" cy="635319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0384492C-3311-4281-59F3-97197854E25F}"/>
              </a:ext>
            </a:extLst>
          </p:cNvPr>
          <p:cNvSpPr/>
          <p:nvPr/>
        </p:nvSpPr>
        <p:spPr>
          <a:xfrm>
            <a:off x="9213211" y="3991526"/>
            <a:ext cx="498482" cy="498482"/>
          </a:xfrm>
          <a:prstGeom prst="ellipse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7650421-A67C-4CCD-B62B-A385057D8F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57555" y="3910440"/>
            <a:ext cx="635319" cy="635319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73CBB4EC-1C4B-6877-DCB9-096DEEEFD86A}"/>
              </a:ext>
            </a:extLst>
          </p:cNvPr>
          <p:cNvSpPr/>
          <p:nvPr/>
        </p:nvSpPr>
        <p:spPr>
          <a:xfrm>
            <a:off x="9216147" y="1332610"/>
            <a:ext cx="498482" cy="498482"/>
          </a:xfrm>
          <a:prstGeom prst="ellipse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1" name="Picture 40" descr="A red x symbol on a white background&#10;&#10;AI-generated content may be incorrect.">
            <a:extLst>
              <a:ext uri="{FF2B5EF4-FFF2-40B4-BE49-F238E27FC236}">
                <a16:creationId xmlns:a16="http://schemas.microsoft.com/office/drawing/2014/main" id="{EA32CA7F-0BC0-7A27-3235-D569C370AD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142" b="94885" l="7347" r="96531">
                        <a14:foregroundMark x1="18265" y1="13466" x2="18163" y2="8246"/>
                        <a14:foregroundMark x1="15204" y1="22756" x2="8571" y2="17015"/>
                        <a14:foregroundMark x1="84286" y1="19415" x2="92653" y2="17432"/>
                        <a14:foregroundMark x1="92653" y1="17432" x2="92653" y2="17223"/>
                        <a14:foregroundMark x1="92551" y1="14092" x2="96531" y2="14718"/>
                        <a14:foregroundMark x1="12959" y1="15658" x2="7755" y2="16910"/>
                        <a14:foregroundMark x1="78163" y1="83299" x2="77959" y2="93111"/>
                        <a14:foregroundMark x1="30714" y1="87056" x2="28980" y2="94363"/>
                        <a14:foregroundMark x1="76122" y1="88518" x2="77347" y2="94781"/>
                        <a14:foregroundMark x1="14694" y1="18685" x2="7347" y2="18476"/>
                        <a14:foregroundMark x1="27245" y1="91858" x2="27143" y2="948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5329" y="1461678"/>
            <a:ext cx="294245" cy="28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48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F0F0B-B388-21B0-45A1-E09DA0C3D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1847ED-01AB-2F4F-64E6-BBC6C67C38C0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8B2806-A2FD-7682-09DA-940C4A998B20}"/>
              </a:ext>
            </a:extLst>
          </p:cNvPr>
          <p:cNvSpPr txBox="1"/>
          <p:nvPr/>
        </p:nvSpPr>
        <p:spPr>
          <a:xfrm>
            <a:off x="553160" y="400873"/>
            <a:ext cx="5131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온디바이스 </a:t>
            </a:r>
            <a:r>
              <a:rPr kumimoji="1" lang="en-US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AI </a:t>
            </a:r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구현과정</a:t>
            </a:r>
          </a:p>
        </p:txBody>
      </p:sp>
      <p:sp>
        <p:nvSpPr>
          <p:cNvPr id="3" name="사각형: 둥근 모서리 3">
            <a:extLst>
              <a:ext uri="{FF2B5EF4-FFF2-40B4-BE49-F238E27FC236}">
                <a16:creationId xmlns:a16="http://schemas.microsoft.com/office/drawing/2014/main" id="{A21FEDC1-42A8-AAE0-53AF-25A27B516D12}"/>
              </a:ext>
            </a:extLst>
          </p:cNvPr>
          <p:cNvSpPr/>
          <p:nvPr/>
        </p:nvSpPr>
        <p:spPr>
          <a:xfrm>
            <a:off x="975516" y="1185813"/>
            <a:ext cx="10440394" cy="5110818"/>
          </a:xfrm>
          <a:prstGeom prst="roundRect">
            <a:avLst>
              <a:gd name="adj" fmla="val 21070"/>
            </a:avLst>
          </a:prstGeom>
          <a:solidFill>
            <a:srgbClr val="29292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pic>
        <p:nvPicPr>
          <p:cNvPr id="10" name="그림 9" descr="텍스트, 도표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8043D1-B0BB-3C99-25EA-1BB34206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157" y="1660352"/>
            <a:ext cx="4181340" cy="4161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3D68FE-CF33-3B95-2678-3793E347780C}"/>
              </a:ext>
            </a:extLst>
          </p:cNvPr>
          <p:cNvSpPr txBox="1"/>
          <p:nvPr/>
        </p:nvSpPr>
        <p:spPr>
          <a:xfrm>
            <a:off x="1932340" y="2500592"/>
            <a:ext cx="3885105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개발</a:t>
            </a: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환경 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lang="en-US" altLang="ko-KR" sz="1200" b="1" dirty="0"/>
              <a:t>Android Studio </a:t>
            </a:r>
          </a:p>
          <a:p>
            <a:r>
              <a:rPr lang="en-US" altLang="ko-KR" sz="1200" b="1" dirty="0"/>
              <a:t>         (Kotlin/Compose </a:t>
            </a:r>
            <a:r>
              <a:rPr lang="ko-KR" altLang="en-US" sz="1200" b="1" dirty="0"/>
              <a:t>기반 앱 개발</a:t>
            </a:r>
            <a:r>
              <a:rPr lang="en-US" altLang="ko-KR" sz="1200" b="1" dirty="0"/>
              <a:t>)</a:t>
            </a:r>
          </a:p>
          <a:p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</a:t>
            </a:r>
            <a:b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 Model (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직접 설계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endParaRPr kumimoji="1" lang="en-US" altLang="ko-Kore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- Mobilenetv3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Transfer (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전이학습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endParaRPr kumimoji="1" lang="en-US" altLang="ko-Kore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추론 엔진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en-US" altLang="ko-KR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executorch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-android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PyTorch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기반 </a:t>
            </a:r>
            <a:r>
              <a:rPr lang="ko-KR" altLang="en-US" sz="1200" b="1" dirty="0" err="1"/>
              <a:t>온디바이스</a:t>
            </a:r>
            <a:r>
              <a:rPr lang="ko-KR" altLang="en-US" sz="1200" b="1" dirty="0"/>
              <a:t> 추론 런타임</a:t>
            </a:r>
            <a:r>
              <a:rPr lang="en-US" altLang="ko-KR" sz="1200" b="1" dirty="0"/>
              <a:t>)</a:t>
            </a:r>
          </a:p>
          <a:p>
            <a:endParaRPr kumimoji="1" lang="en-US" altLang="ko-Kore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이미지 </a:t>
            </a:r>
            <a:r>
              <a:rPr kumimoji="1" lang="ko-KR" altLang="en-US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전처리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: </a:t>
            </a:r>
            <a:r>
              <a:rPr kumimoji="1" lang="en-US" altLang="ko-Kore-KR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Imagenet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정규화</a:t>
            </a:r>
            <a:endParaRPr kumimoji="1" lang="en-US" altLang="ko-Kore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포맷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.PTE (</a:t>
            </a:r>
            <a:r>
              <a:rPr kumimoji="1" lang="en-US" altLang="ko-KR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ExcuTorch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endParaRPr lang="ko-Kore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6EA5F-57E4-93B0-80ED-B13E01244117}"/>
              </a:ext>
            </a:extLst>
          </p:cNvPr>
          <p:cNvSpPr txBox="1"/>
          <p:nvPr/>
        </p:nvSpPr>
        <p:spPr>
          <a:xfrm>
            <a:off x="3046803" y="1923457"/>
            <a:ext cx="1212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구현 개요</a:t>
            </a:r>
            <a:endParaRPr lang="en-K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086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7EE5C-C1D1-93BD-A6BF-368D1150F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29279E3-8CE9-CC9C-6928-A126DFCA9949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E664-FE9E-D889-AB26-63C01474B8DE}"/>
              </a:ext>
            </a:extLst>
          </p:cNvPr>
          <p:cNvSpPr txBox="1"/>
          <p:nvPr/>
        </p:nvSpPr>
        <p:spPr>
          <a:xfrm>
            <a:off x="553160" y="400873"/>
            <a:ext cx="4795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ExecuTorch</a:t>
            </a:r>
            <a:r>
              <a:rPr kumimoji="1" lang="ko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모델 추출</a:t>
            </a:r>
            <a:endParaRPr kumimoji="1" lang="ko-Kore-KR" altLang="en-US" sz="36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사각형: 둥근 모서리 3">
            <a:extLst>
              <a:ext uri="{FF2B5EF4-FFF2-40B4-BE49-F238E27FC236}">
                <a16:creationId xmlns:a16="http://schemas.microsoft.com/office/drawing/2014/main" id="{18F2705B-3F8D-EABB-E9BE-CFA943CE97F0}"/>
              </a:ext>
            </a:extLst>
          </p:cNvPr>
          <p:cNvSpPr/>
          <p:nvPr/>
        </p:nvSpPr>
        <p:spPr>
          <a:xfrm>
            <a:off x="975516" y="1185813"/>
            <a:ext cx="10440394" cy="5110818"/>
          </a:xfrm>
          <a:prstGeom prst="roundRect">
            <a:avLst>
              <a:gd name="adj" fmla="val 21070"/>
            </a:avLst>
          </a:prstGeom>
          <a:solidFill>
            <a:srgbClr val="29292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24BD75-0CC2-25BD-5C24-40E078549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90" y="1499427"/>
            <a:ext cx="8756020" cy="44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9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4A105-2EB3-562C-CEAB-D28E50225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F1A7F8D-3051-CD07-B23B-4E9AD5FA5270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D8070-375B-2476-6801-1789C1646508}"/>
              </a:ext>
            </a:extLst>
          </p:cNvPr>
          <p:cNvSpPr txBox="1"/>
          <p:nvPr/>
        </p:nvSpPr>
        <p:spPr>
          <a:xfrm>
            <a:off x="553160" y="400873"/>
            <a:ext cx="6372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온디바이스</a:t>
            </a:r>
            <a:r>
              <a:rPr kumimoji="1" lang="ko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추론 실행 및 평가</a:t>
            </a:r>
            <a:endParaRPr kumimoji="1" lang="ko-Kore-KR" altLang="en-US" sz="36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사각형: 둥근 모서리 3">
            <a:extLst>
              <a:ext uri="{FF2B5EF4-FFF2-40B4-BE49-F238E27FC236}">
                <a16:creationId xmlns:a16="http://schemas.microsoft.com/office/drawing/2014/main" id="{289CE6BD-3DEA-92BB-B650-A9C60AC15A80}"/>
              </a:ext>
            </a:extLst>
          </p:cNvPr>
          <p:cNvSpPr/>
          <p:nvPr/>
        </p:nvSpPr>
        <p:spPr>
          <a:xfrm>
            <a:off x="975516" y="1185813"/>
            <a:ext cx="10440394" cy="5110818"/>
          </a:xfrm>
          <a:prstGeom prst="roundRect">
            <a:avLst>
              <a:gd name="adj" fmla="val 21070"/>
            </a:avLst>
          </a:prstGeom>
          <a:solidFill>
            <a:srgbClr val="29292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pic>
        <p:nvPicPr>
          <p:cNvPr id="5" name="그림 4" descr="텍스트, 스크린샷, 중소형 고양이, 고양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AF5FA3-35FF-D756-1DF6-9FF44F5A2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586" y="1462717"/>
            <a:ext cx="2117072" cy="458699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BA6F952-D2B5-07D7-EFEF-B46B4CA95008}"/>
              </a:ext>
            </a:extLst>
          </p:cNvPr>
          <p:cNvGrpSpPr/>
          <p:nvPr/>
        </p:nvGrpSpPr>
        <p:grpSpPr>
          <a:xfrm>
            <a:off x="5660915" y="1670473"/>
            <a:ext cx="4942738" cy="3943343"/>
            <a:chOff x="570134" y="1943099"/>
            <a:chExt cx="5046302" cy="4824612"/>
          </a:xfrm>
        </p:grpSpPr>
        <p:sp>
          <p:nvSpPr>
            <p:cNvPr id="9" name="사각형: 둥근 모서리 3">
              <a:extLst>
                <a:ext uri="{FF2B5EF4-FFF2-40B4-BE49-F238E27FC236}">
                  <a16:creationId xmlns:a16="http://schemas.microsoft.com/office/drawing/2014/main" id="{D5814D24-F1BE-1715-745C-B8F469CE2246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  <p:sp>
          <p:nvSpPr>
            <p:cNvPr id="10" name="사각형: 둥근 모서리 5">
              <a:extLst>
                <a:ext uri="{FF2B5EF4-FFF2-40B4-BE49-F238E27FC236}">
                  <a16:creationId xmlns:a16="http://schemas.microsoft.com/office/drawing/2014/main" id="{22EE8D12-CC1E-32C1-CB91-E2E2A4A381AC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rgbClr val="7C11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FB8627-9A72-9619-C45B-1023503C7D17}"/>
              </a:ext>
            </a:extLst>
          </p:cNvPr>
          <p:cNvSpPr txBox="1"/>
          <p:nvPr/>
        </p:nvSpPr>
        <p:spPr>
          <a:xfrm>
            <a:off x="6799226" y="1921143"/>
            <a:ext cx="2666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2000" b="1" dirty="0">
                <a:solidFill>
                  <a:prstClr val="white"/>
                </a:solidFill>
                <a:latin typeface="Pretendard"/>
              </a:rPr>
              <a:t>길고양이 품종 분류 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8AB645-36E0-BB12-1E1F-D91DB724A05C}"/>
              </a:ext>
            </a:extLst>
          </p:cNvPr>
          <p:cNvSpPr txBox="1"/>
          <p:nvPr/>
        </p:nvSpPr>
        <p:spPr>
          <a:xfrm>
            <a:off x="6018247" y="2624637"/>
            <a:ext cx="4160074" cy="2218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길에서 마주친 고양이의 사진을 찍으면</a:t>
            </a:r>
            <a:endParaRPr lang="en-US" altLang="ko-KR" sz="1400" b="1" dirty="0">
              <a:solidFill>
                <a:prstClr val="black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latinLnBrk="1">
              <a:lnSpc>
                <a:spcPct val="125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품종 및 친해지는 방법을 알려주는 </a:t>
            </a:r>
            <a:endParaRPr lang="en-US" altLang="ko-KR" sz="1400" b="1" dirty="0">
              <a:solidFill>
                <a:prstClr val="black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latinLnBrk="1">
              <a:lnSpc>
                <a:spcPct val="125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모바일 애플리케이션입니다</a:t>
            </a:r>
            <a:r>
              <a:rPr lang="en-US" altLang="ko-KR" sz="1400" b="1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!!</a:t>
            </a:r>
          </a:p>
          <a:p>
            <a:pPr latinLnBrk="1">
              <a:lnSpc>
                <a:spcPct val="125000"/>
              </a:lnSpc>
            </a:pPr>
            <a:endParaRPr lang="en-US" altLang="ko-KR" sz="1400" b="1" dirty="0">
              <a:solidFill>
                <a:prstClr val="black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latinLnBrk="1">
              <a:lnSpc>
                <a:spcPct val="125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사용자가 앱으로 고양이를 촬영하면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</a:p>
          <a:p>
            <a:pPr latinLnBrk="1">
              <a:lnSpc>
                <a:spcPct val="125000"/>
              </a:lnSpc>
            </a:pPr>
            <a:r>
              <a:rPr lang="en-US" altLang="ko-KR" sz="1400" dirty="0" err="1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ExecuTorch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기반의 </a:t>
            </a:r>
            <a:r>
              <a:rPr lang="ko-KR" altLang="en-US" sz="1400" dirty="0" err="1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온디바이스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AI 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모델이 실시간으로 이미지를 분석하여 그 결과를 사용자에게 제공합니다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endParaRPr lang="ko-KR" altLang="en-US" sz="1400" spc="-150" dirty="0">
              <a:solidFill>
                <a:prstClr val="black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26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E807F-C33B-3646-D47C-132D835D9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E1D1E9F-E728-C417-A914-E363EF02408A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9BC977-6EBC-C213-C22C-325DF458526F}"/>
              </a:ext>
            </a:extLst>
          </p:cNvPr>
          <p:cNvSpPr txBox="1"/>
          <p:nvPr/>
        </p:nvSpPr>
        <p:spPr>
          <a:xfrm>
            <a:off x="553160" y="400873"/>
            <a:ext cx="5287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테스트 대상 고양이 선정</a:t>
            </a:r>
            <a:endParaRPr kumimoji="1" lang="ko-Kore-KR" altLang="en-US" sz="36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사각형: 둥근 모서리 3">
            <a:extLst>
              <a:ext uri="{FF2B5EF4-FFF2-40B4-BE49-F238E27FC236}">
                <a16:creationId xmlns:a16="http://schemas.microsoft.com/office/drawing/2014/main" id="{2DDC86C1-CA85-CF54-AFBE-AB6E9B10EFAD}"/>
              </a:ext>
            </a:extLst>
          </p:cNvPr>
          <p:cNvSpPr/>
          <p:nvPr/>
        </p:nvSpPr>
        <p:spPr>
          <a:xfrm>
            <a:off x="975516" y="1185813"/>
            <a:ext cx="10440394" cy="5110818"/>
          </a:xfrm>
          <a:prstGeom prst="roundRect">
            <a:avLst>
              <a:gd name="adj" fmla="val 21070"/>
            </a:avLst>
          </a:prstGeom>
          <a:solidFill>
            <a:srgbClr val="29292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pic>
        <p:nvPicPr>
          <p:cNvPr id="8" name="그림 7" descr="텍스트, 고양이, 중소형 고양이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71576A-5AF3-AB23-AD9F-26D9B6D4E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640" y="1482974"/>
            <a:ext cx="2084536" cy="4516495"/>
          </a:xfrm>
          <a:prstGeom prst="rect">
            <a:avLst/>
          </a:prstGeom>
        </p:spPr>
      </p:pic>
      <p:pic>
        <p:nvPicPr>
          <p:cNvPr id="14" name="그림 13" descr="고양이, 침대, 실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768C00-DC53-BA02-CBF2-4F9CE7B95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71" y="1482974"/>
            <a:ext cx="2084536" cy="4516495"/>
          </a:xfrm>
          <a:prstGeom prst="rect">
            <a:avLst/>
          </a:prstGeom>
        </p:spPr>
      </p:pic>
      <p:pic>
        <p:nvPicPr>
          <p:cNvPr id="16" name="그림 15" descr="텍스트, 중소형 고양이, 고양잇과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223533-042E-4AD7-DD9F-81BF14FC4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102" y="1482974"/>
            <a:ext cx="2084536" cy="4516495"/>
          </a:xfrm>
          <a:prstGeom prst="rect">
            <a:avLst/>
          </a:prstGeom>
        </p:spPr>
      </p:pic>
      <p:pic>
        <p:nvPicPr>
          <p:cNvPr id="18" name="그림 17" descr="텍스트, 스크린샷, 쥐, 포유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ECA5EF-3232-809F-77A7-29B75F18B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334" y="1482974"/>
            <a:ext cx="2084536" cy="45164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35B528-6A15-5349-88C2-86D2E2A3FD5C}"/>
              </a:ext>
            </a:extLst>
          </p:cNvPr>
          <p:cNvSpPr txBox="1"/>
          <p:nvPr/>
        </p:nvSpPr>
        <p:spPr>
          <a:xfrm>
            <a:off x="2101401" y="5983547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스코티쉬</a:t>
            </a:r>
            <a:r>
              <a:rPr kumimoji="1" lang="ko-KR" altLang="en-US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폴드</a:t>
            </a:r>
            <a:endParaRPr kumimoji="1" lang="ko-Kore-KR" altLang="en-US" sz="1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26B72-6BD5-934D-B4D9-271D6EA5E26E}"/>
              </a:ext>
            </a:extLst>
          </p:cNvPr>
          <p:cNvSpPr txBox="1"/>
          <p:nvPr/>
        </p:nvSpPr>
        <p:spPr>
          <a:xfrm>
            <a:off x="4386169" y="6004607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코리안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숏헤어</a:t>
            </a:r>
            <a:endParaRPr kumimoji="1" lang="ko-Kore-KR" altLang="en-US" sz="1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314E52-ECDC-7563-821C-89C77A7B0B80}"/>
              </a:ext>
            </a:extLst>
          </p:cNvPr>
          <p:cNvSpPr txBox="1"/>
          <p:nvPr/>
        </p:nvSpPr>
        <p:spPr>
          <a:xfrm>
            <a:off x="6670937" y="6004607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코리안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숏헤어</a:t>
            </a:r>
            <a:endParaRPr kumimoji="1" lang="ko-Kore-KR" altLang="en-US" sz="1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A1461E-B92D-BB0F-283E-71DD84879734}"/>
              </a:ext>
            </a:extLst>
          </p:cNvPr>
          <p:cNvSpPr txBox="1"/>
          <p:nvPr/>
        </p:nvSpPr>
        <p:spPr>
          <a:xfrm>
            <a:off x="8955705" y="5994162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코리안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숏헤어</a:t>
            </a:r>
            <a:endParaRPr kumimoji="1" lang="ko-Kore-KR" altLang="en-US" sz="1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942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F8986-2A8C-39DE-6DFD-F68B7E1B4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2E3979-9FB2-46AA-13BD-1730A6633329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A3B9C6-147F-74F0-5BA5-956920A399D3}"/>
              </a:ext>
            </a:extLst>
          </p:cNvPr>
          <p:cNvSpPr txBox="1"/>
          <p:nvPr/>
        </p:nvSpPr>
        <p:spPr>
          <a:xfrm>
            <a:off x="553160" y="400873"/>
            <a:ext cx="4310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 </a:t>
            </a:r>
            <a:r>
              <a:rPr kumimoji="1" lang="ko-KR" altLang="en-US" sz="3600" b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성능평가</a:t>
            </a:r>
            <a:endParaRPr kumimoji="1" lang="ko-Kore-KR" altLang="en-US" sz="36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사각형: 둥근 모서리 3">
            <a:extLst>
              <a:ext uri="{FF2B5EF4-FFF2-40B4-BE49-F238E27FC236}">
                <a16:creationId xmlns:a16="http://schemas.microsoft.com/office/drawing/2014/main" id="{3EDC4FAC-C73D-BD69-078F-C3DDAE247D6C}"/>
              </a:ext>
            </a:extLst>
          </p:cNvPr>
          <p:cNvSpPr/>
          <p:nvPr/>
        </p:nvSpPr>
        <p:spPr>
          <a:xfrm>
            <a:off x="975516" y="1185813"/>
            <a:ext cx="10440394" cy="5110818"/>
          </a:xfrm>
          <a:prstGeom prst="roundRect">
            <a:avLst>
              <a:gd name="adj" fmla="val 21070"/>
            </a:avLst>
          </a:prstGeom>
          <a:solidFill>
            <a:srgbClr val="29292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pic>
        <p:nvPicPr>
          <p:cNvPr id="24" name="그림 23" descr="텍스트, 중소형 고양이, 스크린샷, 고양잇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ACFF7B-0DD9-5763-E68B-804BDCFF4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639" y="1490856"/>
            <a:ext cx="2084534" cy="4516490"/>
          </a:xfrm>
          <a:prstGeom prst="rect">
            <a:avLst/>
          </a:prstGeom>
        </p:spPr>
      </p:pic>
      <p:pic>
        <p:nvPicPr>
          <p:cNvPr id="25" name="그림 24" descr="텍스트, 고양이, 스크린샷, 침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EAB014-E72E-E650-7924-DCC9F74B8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377" y="1485548"/>
            <a:ext cx="2084534" cy="4516490"/>
          </a:xfrm>
          <a:prstGeom prst="rect">
            <a:avLst/>
          </a:prstGeom>
        </p:spPr>
      </p:pic>
      <p:pic>
        <p:nvPicPr>
          <p:cNvPr id="26" name="그림 25" descr="텍스트, 중소형 고양이, 고양잇과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83FA39-8DD0-AF9D-78C0-2BD848B90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255" y="1485548"/>
            <a:ext cx="2084534" cy="4516490"/>
          </a:xfrm>
          <a:prstGeom prst="rect">
            <a:avLst/>
          </a:prstGeom>
        </p:spPr>
      </p:pic>
      <p:pic>
        <p:nvPicPr>
          <p:cNvPr id="27" name="그림 26" descr="텍스트, 스크린샷, 고양이, 포유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17CA48-A539-AE26-819F-90C3044A5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334" y="1485548"/>
            <a:ext cx="2084534" cy="451649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24F8917F-61BA-5AD9-FCC5-91F4DB7F34EA}"/>
              </a:ext>
            </a:extLst>
          </p:cNvPr>
          <p:cNvGrpSpPr/>
          <p:nvPr/>
        </p:nvGrpSpPr>
        <p:grpSpPr>
          <a:xfrm>
            <a:off x="5653945" y="1185812"/>
            <a:ext cx="635319" cy="635319"/>
            <a:chOff x="2764043" y="1336714"/>
            <a:chExt cx="635319" cy="63531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725A0AA-B70B-C776-53E9-9BB79DC02F99}"/>
                </a:ext>
              </a:extLst>
            </p:cNvPr>
            <p:cNvSpPr/>
            <p:nvPr/>
          </p:nvSpPr>
          <p:spPr>
            <a:xfrm>
              <a:off x="2822635" y="1405133"/>
              <a:ext cx="498482" cy="498482"/>
            </a:xfrm>
            <a:prstGeom prst="ellipse">
              <a:avLst/>
            </a:prstGeom>
            <a:solidFill>
              <a:srgbClr val="7C111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B8CC393-E7BE-AFF8-31B9-6BB52E57A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64043" y="1336714"/>
              <a:ext cx="635319" cy="635319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F27C0EA-FCAE-35D4-09B1-B5F02585D52E}"/>
              </a:ext>
            </a:extLst>
          </p:cNvPr>
          <p:cNvGrpSpPr/>
          <p:nvPr/>
        </p:nvGrpSpPr>
        <p:grpSpPr>
          <a:xfrm>
            <a:off x="7914735" y="1185812"/>
            <a:ext cx="635319" cy="635319"/>
            <a:chOff x="2764043" y="1336714"/>
            <a:chExt cx="635319" cy="635319"/>
          </a:xfrm>
        </p:grpSpPr>
        <p:sp>
          <p:nvSpPr>
            <p:cNvPr id="35" name="Oval 31">
              <a:extLst>
                <a:ext uri="{FF2B5EF4-FFF2-40B4-BE49-F238E27FC236}">
                  <a16:creationId xmlns:a16="http://schemas.microsoft.com/office/drawing/2014/main" id="{C32EE6A5-BD03-8E00-8CB1-25658954BF16}"/>
                </a:ext>
              </a:extLst>
            </p:cNvPr>
            <p:cNvSpPr/>
            <p:nvPr/>
          </p:nvSpPr>
          <p:spPr>
            <a:xfrm>
              <a:off x="2822635" y="1405133"/>
              <a:ext cx="498482" cy="498482"/>
            </a:xfrm>
            <a:prstGeom prst="ellipse">
              <a:avLst/>
            </a:prstGeom>
            <a:solidFill>
              <a:srgbClr val="7C111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36" name="Picture 32">
              <a:extLst>
                <a:ext uri="{FF2B5EF4-FFF2-40B4-BE49-F238E27FC236}">
                  <a16:creationId xmlns:a16="http://schemas.microsoft.com/office/drawing/2014/main" id="{333BEFBA-494B-CB57-6EAC-68E803FDB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64043" y="1336714"/>
              <a:ext cx="635319" cy="635319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8D6FC57-3E9F-AA72-7049-1853DF4F7CCF}"/>
              </a:ext>
            </a:extLst>
          </p:cNvPr>
          <p:cNvGrpSpPr/>
          <p:nvPr/>
        </p:nvGrpSpPr>
        <p:grpSpPr>
          <a:xfrm>
            <a:off x="10290318" y="1254231"/>
            <a:ext cx="498482" cy="498482"/>
            <a:chOff x="9216147" y="1332610"/>
            <a:chExt cx="498482" cy="498482"/>
          </a:xfrm>
        </p:grpSpPr>
        <p:sp>
          <p:nvSpPr>
            <p:cNvPr id="37" name="Oval 37">
              <a:extLst>
                <a:ext uri="{FF2B5EF4-FFF2-40B4-BE49-F238E27FC236}">
                  <a16:creationId xmlns:a16="http://schemas.microsoft.com/office/drawing/2014/main" id="{57DBEE23-D7A2-B477-D24E-3F2C1112DED0}"/>
                </a:ext>
              </a:extLst>
            </p:cNvPr>
            <p:cNvSpPr/>
            <p:nvPr/>
          </p:nvSpPr>
          <p:spPr>
            <a:xfrm>
              <a:off x="9216147" y="1332610"/>
              <a:ext cx="498482" cy="498482"/>
            </a:xfrm>
            <a:prstGeom prst="ellipse">
              <a:avLst/>
            </a:prstGeom>
            <a:solidFill>
              <a:srgbClr val="7C111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38" name="Picture 40" descr="A red x symbol on a white background&#10;&#10;AI-generated content may be incorrect.">
              <a:extLst>
                <a:ext uri="{FF2B5EF4-FFF2-40B4-BE49-F238E27FC236}">
                  <a16:creationId xmlns:a16="http://schemas.microsoft.com/office/drawing/2014/main" id="{33960CC0-AC77-8DB1-E548-D61017B7A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142" b="94885" l="7347" r="96531">
                          <a14:foregroundMark x1="18265" y1="13466" x2="18163" y2="8246"/>
                          <a14:foregroundMark x1="15204" y1="22756" x2="8571" y2="17015"/>
                          <a14:foregroundMark x1="84286" y1="19415" x2="92653" y2="17432"/>
                          <a14:foregroundMark x1="92653" y1="17432" x2="92653" y2="17223"/>
                          <a14:foregroundMark x1="92551" y1="14092" x2="96531" y2="14718"/>
                          <a14:foregroundMark x1="12959" y1="15658" x2="7755" y2="16910"/>
                          <a14:foregroundMark x1="78163" y1="83299" x2="77959" y2="93111"/>
                          <a14:foregroundMark x1="30714" y1="87056" x2="28980" y2="94363"/>
                          <a14:foregroundMark x1="76122" y1="88518" x2="77347" y2="94781"/>
                          <a14:foregroundMark x1="14694" y1="18685" x2="7347" y2="18476"/>
                          <a14:foregroundMark x1="27245" y1="91858" x2="27143" y2="94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15329" y="1461678"/>
              <a:ext cx="294245" cy="287639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5A967E1-7768-2678-0827-97A6EDE5475E}"/>
              </a:ext>
            </a:extLst>
          </p:cNvPr>
          <p:cNvGrpSpPr/>
          <p:nvPr/>
        </p:nvGrpSpPr>
        <p:grpSpPr>
          <a:xfrm>
            <a:off x="3438979" y="1254231"/>
            <a:ext cx="498482" cy="498482"/>
            <a:chOff x="9216147" y="1332610"/>
            <a:chExt cx="498482" cy="498482"/>
          </a:xfrm>
        </p:grpSpPr>
        <p:sp>
          <p:nvSpPr>
            <p:cNvPr id="41" name="Oval 37">
              <a:extLst>
                <a:ext uri="{FF2B5EF4-FFF2-40B4-BE49-F238E27FC236}">
                  <a16:creationId xmlns:a16="http://schemas.microsoft.com/office/drawing/2014/main" id="{55559968-AF0E-8F86-8DE1-CC2CD9FC079F}"/>
                </a:ext>
              </a:extLst>
            </p:cNvPr>
            <p:cNvSpPr/>
            <p:nvPr/>
          </p:nvSpPr>
          <p:spPr>
            <a:xfrm>
              <a:off x="9216147" y="1332610"/>
              <a:ext cx="498482" cy="498482"/>
            </a:xfrm>
            <a:prstGeom prst="ellipse">
              <a:avLst/>
            </a:prstGeom>
            <a:solidFill>
              <a:srgbClr val="7C111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42" name="Picture 40" descr="A red x symbol on a white background&#10;&#10;AI-generated content may be incorrect.">
              <a:extLst>
                <a:ext uri="{FF2B5EF4-FFF2-40B4-BE49-F238E27FC236}">
                  <a16:creationId xmlns:a16="http://schemas.microsoft.com/office/drawing/2014/main" id="{6F5C6F9E-364B-FD9D-B4C1-385335B27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142" b="94885" l="7347" r="96531">
                          <a14:foregroundMark x1="18265" y1="13466" x2="18163" y2="8246"/>
                          <a14:foregroundMark x1="15204" y1="22756" x2="8571" y2="17015"/>
                          <a14:foregroundMark x1="84286" y1="19415" x2="92653" y2="17432"/>
                          <a14:foregroundMark x1="92653" y1="17432" x2="92653" y2="17223"/>
                          <a14:foregroundMark x1="92551" y1="14092" x2="96531" y2="14718"/>
                          <a14:foregroundMark x1="12959" y1="15658" x2="7755" y2="16910"/>
                          <a14:foregroundMark x1="78163" y1="83299" x2="77959" y2="93111"/>
                          <a14:foregroundMark x1="30714" y1="87056" x2="28980" y2="94363"/>
                          <a14:foregroundMark x1="76122" y1="88518" x2="77347" y2="94781"/>
                          <a14:foregroundMark x1="14694" y1="18685" x2="7347" y2="18476"/>
                          <a14:foregroundMark x1="27245" y1="91858" x2="27143" y2="94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15329" y="1461678"/>
              <a:ext cx="294245" cy="287639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73ADD1B-12EF-4018-D28C-CA0D565BE705}"/>
              </a:ext>
            </a:extLst>
          </p:cNvPr>
          <p:cNvSpPr txBox="1"/>
          <p:nvPr/>
        </p:nvSpPr>
        <p:spPr>
          <a:xfrm>
            <a:off x="2101401" y="5983547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스코티쉬</a:t>
            </a:r>
            <a:r>
              <a:rPr kumimoji="1" lang="ko-KR" altLang="en-US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폴드</a:t>
            </a:r>
            <a:endParaRPr kumimoji="1" lang="ko-Kore-KR" altLang="en-US" sz="1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86220C-55AE-2A97-FECF-CD2BC3DCA259}"/>
              </a:ext>
            </a:extLst>
          </p:cNvPr>
          <p:cNvSpPr txBox="1"/>
          <p:nvPr/>
        </p:nvSpPr>
        <p:spPr>
          <a:xfrm>
            <a:off x="4386169" y="6004607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코리안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숏헤어</a:t>
            </a:r>
            <a:endParaRPr kumimoji="1" lang="ko-Kore-KR" altLang="en-US" sz="1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57AEEA-46F4-D781-9700-C9E6B3A6A25B}"/>
              </a:ext>
            </a:extLst>
          </p:cNvPr>
          <p:cNvSpPr txBox="1"/>
          <p:nvPr/>
        </p:nvSpPr>
        <p:spPr>
          <a:xfrm>
            <a:off x="6670937" y="6004607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코리안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숏헤어</a:t>
            </a:r>
            <a:endParaRPr kumimoji="1" lang="ko-Kore-KR" altLang="en-US" sz="1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7B159D-C1D4-2CA7-F4CF-52CCB8CDC408}"/>
              </a:ext>
            </a:extLst>
          </p:cNvPr>
          <p:cNvSpPr txBox="1"/>
          <p:nvPr/>
        </p:nvSpPr>
        <p:spPr>
          <a:xfrm>
            <a:off x="8955705" y="5994162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코리안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숏헤어</a:t>
            </a:r>
            <a:endParaRPr kumimoji="1" lang="ko-Kore-KR" altLang="en-US" sz="1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589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FF798-0015-E500-CDDE-82997E21D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75FDED-7CFB-9DD5-3B9D-A80522F54D57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B2DC0-5BB5-7275-1888-578A04DFA7C6}"/>
              </a:ext>
            </a:extLst>
          </p:cNvPr>
          <p:cNvSpPr txBox="1"/>
          <p:nvPr/>
        </p:nvSpPr>
        <p:spPr>
          <a:xfrm>
            <a:off x="553160" y="400873"/>
            <a:ext cx="5125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전이학습</a:t>
            </a:r>
            <a:r>
              <a:rPr kumimoji="1" lang="en-US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성능평가</a:t>
            </a:r>
            <a:endParaRPr kumimoji="1" lang="ko-Kore-KR" altLang="en-US" sz="36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사각형: 둥근 모서리 3">
            <a:extLst>
              <a:ext uri="{FF2B5EF4-FFF2-40B4-BE49-F238E27FC236}">
                <a16:creationId xmlns:a16="http://schemas.microsoft.com/office/drawing/2014/main" id="{EE797EAC-E155-4B47-982F-651A284105C3}"/>
              </a:ext>
            </a:extLst>
          </p:cNvPr>
          <p:cNvSpPr/>
          <p:nvPr/>
        </p:nvSpPr>
        <p:spPr>
          <a:xfrm>
            <a:off x="975516" y="1185813"/>
            <a:ext cx="10440394" cy="5110818"/>
          </a:xfrm>
          <a:prstGeom prst="roundRect">
            <a:avLst>
              <a:gd name="adj" fmla="val 21070"/>
            </a:avLst>
          </a:prstGeom>
          <a:solidFill>
            <a:srgbClr val="29292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376E74-38F8-9250-D3EE-4EF543B65DA8}"/>
              </a:ext>
            </a:extLst>
          </p:cNvPr>
          <p:cNvSpPr txBox="1"/>
          <p:nvPr/>
        </p:nvSpPr>
        <p:spPr>
          <a:xfrm>
            <a:off x="2101401" y="5983547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스코티쉬</a:t>
            </a:r>
            <a:r>
              <a:rPr kumimoji="1" lang="ko-KR" altLang="en-US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폴드</a:t>
            </a:r>
            <a:endParaRPr kumimoji="1" lang="ko-Kore-KR" altLang="en-US" sz="1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808E0-E877-2444-A6F9-E81D7A9FD6A8}"/>
              </a:ext>
            </a:extLst>
          </p:cNvPr>
          <p:cNvSpPr txBox="1"/>
          <p:nvPr/>
        </p:nvSpPr>
        <p:spPr>
          <a:xfrm>
            <a:off x="4386169" y="6004607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코리안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숏헤어</a:t>
            </a:r>
            <a:endParaRPr kumimoji="1" lang="ko-Kore-KR" altLang="en-US" sz="1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18F0D-02C5-2EF1-7417-E1C606466ACC}"/>
              </a:ext>
            </a:extLst>
          </p:cNvPr>
          <p:cNvSpPr txBox="1"/>
          <p:nvPr/>
        </p:nvSpPr>
        <p:spPr>
          <a:xfrm>
            <a:off x="6670937" y="6004607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코리안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숏헤어</a:t>
            </a:r>
            <a:endParaRPr kumimoji="1" lang="ko-Kore-KR" altLang="en-US" sz="1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58EB8-3678-0588-395A-F0E2531B4A3C}"/>
              </a:ext>
            </a:extLst>
          </p:cNvPr>
          <p:cNvSpPr txBox="1"/>
          <p:nvPr/>
        </p:nvSpPr>
        <p:spPr>
          <a:xfrm>
            <a:off x="8955705" y="5994162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코리안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숏헤어</a:t>
            </a:r>
            <a:endParaRPr kumimoji="1" lang="ko-Kore-KR" altLang="en-US" sz="1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9" name="그림 8" descr="텍스트, 중소형 고양이, 고양잇과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81DA32-B494-E4E6-3EF7-728424081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254" y="1490855"/>
            <a:ext cx="2072745" cy="4490947"/>
          </a:xfrm>
          <a:prstGeom prst="rect">
            <a:avLst/>
          </a:prstGeom>
        </p:spPr>
      </p:pic>
      <p:pic>
        <p:nvPicPr>
          <p:cNvPr id="10" name="그림 9" descr="텍스트, 스크린샷, 포유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EB04C2-2A23-2B5A-D7D9-362872240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707" y="1490856"/>
            <a:ext cx="2084533" cy="4516488"/>
          </a:xfrm>
          <a:prstGeom prst="rect">
            <a:avLst/>
          </a:prstGeom>
        </p:spPr>
      </p:pic>
      <p:pic>
        <p:nvPicPr>
          <p:cNvPr id="11" name="그림 10" descr="텍스트, 중소형 고양이, 스크린샷, 고양잇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2D7C23-D435-A3A6-6C31-EDA50004D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688" y="1488969"/>
            <a:ext cx="2073485" cy="4492550"/>
          </a:xfrm>
          <a:prstGeom prst="rect">
            <a:avLst/>
          </a:prstGeom>
        </p:spPr>
      </p:pic>
      <p:pic>
        <p:nvPicPr>
          <p:cNvPr id="12" name="그림 11" descr="텍스트, 고양이, 스크린샷, 침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3AC2C6-DC95-A434-11AC-F3D167C8C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236" y="1490855"/>
            <a:ext cx="2091301" cy="4531152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1BF60C7C-6F13-80B1-CF31-E043F0B4687A}"/>
              </a:ext>
            </a:extLst>
          </p:cNvPr>
          <p:cNvGrpSpPr/>
          <p:nvPr/>
        </p:nvGrpSpPr>
        <p:grpSpPr>
          <a:xfrm>
            <a:off x="5664067" y="1180504"/>
            <a:ext cx="635319" cy="635319"/>
            <a:chOff x="2764043" y="1336714"/>
            <a:chExt cx="635319" cy="635319"/>
          </a:xfrm>
        </p:grpSpPr>
        <p:sp>
          <p:nvSpPr>
            <p:cNvPr id="56" name="Oval 31">
              <a:extLst>
                <a:ext uri="{FF2B5EF4-FFF2-40B4-BE49-F238E27FC236}">
                  <a16:creationId xmlns:a16="http://schemas.microsoft.com/office/drawing/2014/main" id="{E4EF8C01-3DDB-631A-DEA3-68453B42C1E9}"/>
                </a:ext>
              </a:extLst>
            </p:cNvPr>
            <p:cNvSpPr/>
            <p:nvPr/>
          </p:nvSpPr>
          <p:spPr>
            <a:xfrm>
              <a:off x="2822635" y="1405133"/>
              <a:ext cx="498482" cy="498482"/>
            </a:xfrm>
            <a:prstGeom prst="ellipse">
              <a:avLst/>
            </a:prstGeom>
            <a:solidFill>
              <a:srgbClr val="7C111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57" name="Picture 32">
              <a:extLst>
                <a:ext uri="{FF2B5EF4-FFF2-40B4-BE49-F238E27FC236}">
                  <a16:creationId xmlns:a16="http://schemas.microsoft.com/office/drawing/2014/main" id="{E7AF2934-7E41-54FC-74B4-5266D8D84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64043" y="1336714"/>
              <a:ext cx="635319" cy="635319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EF14A4E-CFD8-4BB8-1C1A-53EF70A11E69}"/>
              </a:ext>
            </a:extLst>
          </p:cNvPr>
          <p:cNvGrpSpPr/>
          <p:nvPr/>
        </p:nvGrpSpPr>
        <p:grpSpPr>
          <a:xfrm>
            <a:off x="7904613" y="1187096"/>
            <a:ext cx="635319" cy="635319"/>
            <a:chOff x="2764043" y="1336714"/>
            <a:chExt cx="635319" cy="635319"/>
          </a:xfrm>
        </p:grpSpPr>
        <p:sp>
          <p:nvSpPr>
            <p:cNvPr id="59" name="Oval 31">
              <a:extLst>
                <a:ext uri="{FF2B5EF4-FFF2-40B4-BE49-F238E27FC236}">
                  <a16:creationId xmlns:a16="http://schemas.microsoft.com/office/drawing/2014/main" id="{01AB9058-A18E-A56B-AD63-F5DA4224A3EB}"/>
                </a:ext>
              </a:extLst>
            </p:cNvPr>
            <p:cNvSpPr/>
            <p:nvPr/>
          </p:nvSpPr>
          <p:spPr>
            <a:xfrm>
              <a:off x="2822635" y="1405133"/>
              <a:ext cx="498482" cy="498482"/>
            </a:xfrm>
            <a:prstGeom prst="ellipse">
              <a:avLst/>
            </a:prstGeom>
            <a:solidFill>
              <a:srgbClr val="7C111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60" name="Picture 32">
              <a:extLst>
                <a:ext uri="{FF2B5EF4-FFF2-40B4-BE49-F238E27FC236}">
                  <a16:creationId xmlns:a16="http://schemas.microsoft.com/office/drawing/2014/main" id="{C33AF863-758D-E9FF-062B-66B506862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64043" y="1336714"/>
              <a:ext cx="635319" cy="635319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256500C-7DE0-EA2F-9C8B-A5ABCBF400D0}"/>
              </a:ext>
            </a:extLst>
          </p:cNvPr>
          <p:cNvGrpSpPr/>
          <p:nvPr/>
        </p:nvGrpSpPr>
        <p:grpSpPr>
          <a:xfrm>
            <a:off x="10218962" y="1188251"/>
            <a:ext cx="635319" cy="635319"/>
            <a:chOff x="2764043" y="1336714"/>
            <a:chExt cx="635319" cy="635319"/>
          </a:xfrm>
        </p:grpSpPr>
        <p:sp>
          <p:nvSpPr>
            <p:cNvPr id="65" name="Oval 31">
              <a:extLst>
                <a:ext uri="{FF2B5EF4-FFF2-40B4-BE49-F238E27FC236}">
                  <a16:creationId xmlns:a16="http://schemas.microsoft.com/office/drawing/2014/main" id="{DB713915-9E3F-8934-B75C-223EEF70C3FB}"/>
                </a:ext>
              </a:extLst>
            </p:cNvPr>
            <p:cNvSpPr/>
            <p:nvPr/>
          </p:nvSpPr>
          <p:spPr>
            <a:xfrm>
              <a:off x="2822635" y="1405133"/>
              <a:ext cx="498482" cy="498482"/>
            </a:xfrm>
            <a:prstGeom prst="ellipse">
              <a:avLst/>
            </a:prstGeom>
            <a:solidFill>
              <a:srgbClr val="7C111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66" name="Picture 32">
              <a:extLst>
                <a:ext uri="{FF2B5EF4-FFF2-40B4-BE49-F238E27FC236}">
                  <a16:creationId xmlns:a16="http://schemas.microsoft.com/office/drawing/2014/main" id="{2E59AC22-3BC2-0A88-DC1E-88974560C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64043" y="1336714"/>
              <a:ext cx="635319" cy="635319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8DFCDA1-94BA-2336-A117-87A7E351533C}"/>
              </a:ext>
            </a:extLst>
          </p:cNvPr>
          <p:cNvGrpSpPr/>
          <p:nvPr/>
        </p:nvGrpSpPr>
        <p:grpSpPr>
          <a:xfrm>
            <a:off x="3375172" y="1173196"/>
            <a:ext cx="635319" cy="635319"/>
            <a:chOff x="2764043" y="1336714"/>
            <a:chExt cx="635319" cy="635319"/>
          </a:xfrm>
        </p:grpSpPr>
        <p:sp>
          <p:nvSpPr>
            <p:cNvPr id="68" name="Oval 31">
              <a:extLst>
                <a:ext uri="{FF2B5EF4-FFF2-40B4-BE49-F238E27FC236}">
                  <a16:creationId xmlns:a16="http://schemas.microsoft.com/office/drawing/2014/main" id="{D0C2C630-DA52-6E5B-B510-BBDF1133BD63}"/>
                </a:ext>
              </a:extLst>
            </p:cNvPr>
            <p:cNvSpPr/>
            <p:nvPr/>
          </p:nvSpPr>
          <p:spPr>
            <a:xfrm>
              <a:off x="2822635" y="1405133"/>
              <a:ext cx="498482" cy="498482"/>
            </a:xfrm>
            <a:prstGeom prst="ellipse">
              <a:avLst/>
            </a:prstGeom>
            <a:solidFill>
              <a:srgbClr val="7C111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69" name="Picture 32">
              <a:extLst>
                <a:ext uri="{FF2B5EF4-FFF2-40B4-BE49-F238E27FC236}">
                  <a16:creationId xmlns:a16="http://schemas.microsoft.com/office/drawing/2014/main" id="{F847799A-55A3-728D-F0F5-84A7CFE19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64043" y="1336714"/>
              <a:ext cx="635319" cy="635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6508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1BDA95C-003F-67B8-E04F-1332FF3D2264}"/>
              </a:ext>
            </a:extLst>
          </p:cNvPr>
          <p:cNvCxnSpPr>
            <a:stCxn id="13" idx="4"/>
          </p:cNvCxnSpPr>
          <p:nvPr/>
        </p:nvCxnSpPr>
        <p:spPr>
          <a:xfrm>
            <a:off x="2475675" y="1797919"/>
            <a:ext cx="0" cy="4314408"/>
          </a:xfrm>
          <a:prstGeom prst="straightConnector1">
            <a:avLst/>
          </a:prstGeom>
          <a:ln w="63500">
            <a:solidFill>
              <a:srgbClr val="7C111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602835-556F-7DE6-4C59-4AEDD824F2DF}"/>
              </a:ext>
            </a:extLst>
          </p:cNvPr>
          <p:cNvSpPr txBox="1"/>
          <p:nvPr/>
        </p:nvSpPr>
        <p:spPr>
          <a:xfrm>
            <a:off x="553160" y="400873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9DBDC7-B626-450E-A114-708FF03CD46A}"/>
              </a:ext>
            </a:extLst>
          </p:cNvPr>
          <p:cNvSpPr txBox="1"/>
          <p:nvPr/>
        </p:nvSpPr>
        <p:spPr>
          <a:xfrm>
            <a:off x="3301112" y="1284709"/>
            <a:ext cx="3801041" cy="4533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28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과제 개요</a:t>
            </a:r>
            <a:endParaRPr kumimoji="1" lang="en-US" altLang="ko-Kore-KR" sz="28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28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데이터</a:t>
            </a:r>
            <a:endParaRPr kumimoji="1" lang="en-US" altLang="ko-Kore-KR" sz="28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28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아키텍처 설계</a:t>
            </a:r>
            <a:endParaRPr kumimoji="1" lang="en-US" altLang="ko-Kore-KR" sz="28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28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전처리</a:t>
            </a:r>
            <a:endParaRPr kumimoji="1" lang="en-US" altLang="ko-Kore-KR" sz="28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28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과정</a:t>
            </a:r>
            <a:endParaRPr kumimoji="1" lang="en-US" altLang="en-US" sz="28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8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온디바이스</a:t>
            </a:r>
            <a:r>
              <a:rPr kumimoji="1" lang="ko-KR" altLang="en-US" sz="28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28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AI </a:t>
            </a:r>
            <a:r>
              <a:rPr kumimoji="1" lang="ko-KR" altLang="en-US" sz="28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앱 구현</a:t>
            </a:r>
            <a:endParaRPr kumimoji="1" lang="en-US" altLang="en-US" sz="28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8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결론 및 향후 계획</a:t>
            </a:r>
            <a:endParaRPr kumimoji="1" lang="ko-Kore-KR" altLang="en-US" sz="28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7BC3392-7387-BADE-F357-E211F227EAE1}"/>
              </a:ext>
            </a:extLst>
          </p:cNvPr>
          <p:cNvSpPr/>
          <p:nvPr/>
        </p:nvSpPr>
        <p:spPr>
          <a:xfrm>
            <a:off x="2313107" y="2117598"/>
            <a:ext cx="325136" cy="325136"/>
          </a:xfrm>
          <a:prstGeom prst="ellipse">
            <a:avLst/>
          </a:prstGeom>
          <a:solidFill>
            <a:srgbClr val="F1ECE5"/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A0200CE-33A2-8750-D4A8-7EE0046599F1}"/>
              </a:ext>
            </a:extLst>
          </p:cNvPr>
          <p:cNvSpPr/>
          <p:nvPr/>
        </p:nvSpPr>
        <p:spPr>
          <a:xfrm>
            <a:off x="2313107" y="1472783"/>
            <a:ext cx="325136" cy="32513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0F43C63-9D31-8547-EF2B-BB42C45346F6}"/>
              </a:ext>
            </a:extLst>
          </p:cNvPr>
          <p:cNvSpPr/>
          <p:nvPr/>
        </p:nvSpPr>
        <p:spPr>
          <a:xfrm>
            <a:off x="2313107" y="2762413"/>
            <a:ext cx="325136" cy="325136"/>
          </a:xfrm>
          <a:prstGeom prst="ellipse">
            <a:avLst/>
          </a:prstGeom>
          <a:solidFill>
            <a:srgbClr val="E0D5C3"/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EC49EF0-F11E-F344-2A19-81C16570204E}"/>
              </a:ext>
            </a:extLst>
          </p:cNvPr>
          <p:cNvSpPr/>
          <p:nvPr/>
        </p:nvSpPr>
        <p:spPr>
          <a:xfrm>
            <a:off x="2313107" y="3407228"/>
            <a:ext cx="325136" cy="325136"/>
          </a:xfrm>
          <a:prstGeom prst="ellipse">
            <a:avLst/>
          </a:prstGeom>
          <a:solidFill>
            <a:srgbClr val="D7C9B3"/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E19EF0E-B96D-1F07-E73A-7A47543E9503}"/>
              </a:ext>
            </a:extLst>
          </p:cNvPr>
          <p:cNvSpPr/>
          <p:nvPr/>
        </p:nvSpPr>
        <p:spPr>
          <a:xfrm>
            <a:off x="2313107" y="4052043"/>
            <a:ext cx="325136" cy="325136"/>
          </a:xfrm>
          <a:prstGeom prst="ellipse">
            <a:avLst/>
          </a:prstGeom>
          <a:solidFill>
            <a:srgbClr val="C4B391"/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3581C90-AA19-947F-6325-09678F50393E}"/>
              </a:ext>
            </a:extLst>
          </p:cNvPr>
          <p:cNvSpPr/>
          <p:nvPr/>
        </p:nvSpPr>
        <p:spPr>
          <a:xfrm>
            <a:off x="2313107" y="4696858"/>
            <a:ext cx="325136" cy="325136"/>
          </a:xfrm>
          <a:prstGeom prst="ellipse">
            <a:avLst/>
          </a:prstGeom>
          <a:solidFill>
            <a:srgbClr val="BCA67F"/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9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09BB3-B756-64CA-00FA-4CAEA7F6B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E45A3AC-8624-8EE4-4F2F-64A6583E9AEA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73223-C1D3-CD9F-7C75-83E1D1B00F94}"/>
              </a:ext>
            </a:extLst>
          </p:cNvPr>
          <p:cNvSpPr txBox="1"/>
          <p:nvPr/>
        </p:nvSpPr>
        <p:spPr>
          <a:xfrm>
            <a:off x="553160" y="4008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특이사항</a:t>
            </a:r>
            <a:endParaRPr kumimoji="1" lang="ko-Kore-KR" altLang="en-US" sz="36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사각형: 둥근 모서리 3">
            <a:extLst>
              <a:ext uri="{FF2B5EF4-FFF2-40B4-BE49-F238E27FC236}">
                <a16:creationId xmlns:a16="http://schemas.microsoft.com/office/drawing/2014/main" id="{737D33D6-6BF5-C19C-7516-C3E7D9B6730F}"/>
              </a:ext>
            </a:extLst>
          </p:cNvPr>
          <p:cNvSpPr/>
          <p:nvPr/>
        </p:nvSpPr>
        <p:spPr>
          <a:xfrm>
            <a:off x="975516" y="1185813"/>
            <a:ext cx="10440394" cy="5110818"/>
          </a:xfrm>
          <a:prstGeom prst="roundRect">
            <a:avLst>
              <a:gd name="adj" fmla="val 21070"/>
            </a:avLst>
          </a:prstGeom>
          <a:solidFill>
            <a:srgbClr val="29292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B560C5-85B0-47C5-4C48-8F27FE0A1E62}"/>
              </a:ext>
            </a:extLst>
          </p:cNvPr>
          <p:cNvGrpSpPr/>
          <p:nvPr/>
        </p:nvGrpSpPr>
        <p:grpSpPr>
          <a:xfrm>
            <a:off x="6273746" y="1652075"/>
            <a:ext cx="4942738" cy="3943343"/>
            <a:chOff x="6273746" y="1652075"/>
            <a:chExt cx="4942738" cy="394334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4CCDC9F-3E3D-99B5-BF86-8F759D1997D2}"/>
                </a:ext>
              </a:extLst>
            </p:cNvPr>
            <p:cNvGrpSpPr/>
            <p:nvPr/>
          </p:nvGrpSpPr>
          <p:grpSpPr>
            <a:xfrm>
              <a:off x="6273746" y="1652075"/>
              <a:ext cx="4942738" cy="3943343"/>
              <a:chOff x="570134" y="1943099"/>
              <a:chExt cx="5046302" cy="4824612"/>
            </a:xfrm>
          </p:grpSpPr>
          <p:sp>
            <p:nvSpPr>
              <p:cNvPr id="17" name="사각형: 둥근 모서리 3">
                <a:extLst>
                  <a:ext uri="{FF2B5EF4-FFF2-40B4-BE49-F238E27FC236}">
                    <a16:creationId xmlns:a16="http://schemas.microsoft.com/office/drawing/2014/main" id="{97E2BA3B-D80C-4FA8-35BD-24304553A1AF}"/>
                  </a:ext>
                </a:extLst>
              </p:cNvPr>
              <p:cNvSpPr/>
              <p:nvPr/>
            </p:nvSpPr>
            <p:spPr>
              <a:xfrm>
                <a:off x="570134" y="2571749"/>
                <a:ext cx="5046302" cy="4195962"/>
              </a:xfrm>
              <a:prstGeom prst="roundRect">
                <a:avLst>
                  <a:gd name="adj" fmla="val 21070"/>
                </a:avLst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/>
                  <a:cs typeface="+mn-cs"/>
                </a:endParaRPr>
              </a:p>
            </p:txBody>
          </p:sp>
          <p:sp>
            <p:nvSpPr>
              <p:cNvPr id="18" name="사각형: 둥근 모서리 5">
                <a:extLst>
                  <a:ext uri="{FF2B5EF4-FFF2-40B4-BE49-F238E27FC236}">
                    <a16:creationId xmlns:a16="http://schemas.microsoft.com/office/drawing/2014/main" id="{5C2F2264-AA54-DD74-EBBD-26242AB59A4F}"/>
                  </a:ext>
                </a:extLst>
              </p:cNvPr>
              <p:cNvSpPr/>
              <p:nvPr/>
            </p:nvSpPr>
            <p:spPr>
              <a:xfrm>
                <a:off x="912060" y="1943099"/>
                <a:ext cx="4362450" cy="1035051"/>
              </a:xfrm>
              <a:prstGeom prst="roundRect">
                <a:avLst>
                  <a:gd name="adj" fmla="val 48194"/>
                </a:avLst>
              </a:prstGeom>
              <a:solidFill>
                <a:srgbClr val="7C111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2C5E5F-6EC1-7704-3A5A-3031A254178E}"/>
                </a:ext>
              </a:extLst>
            </p:cNvPr>
            <p:cNvSpPr txBox="1"/>
            <p:nvPr/>
          </p:nvSpPr>
          <p:spPr>
            <a:xfrm>
              <a:off x="7412057" y="1902745"/>
              <a:ext cx="2666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ko-KR" altLang="en-US" sz="2000" b="1" dirty="0">
                  <a:solidFill>
                    <a:prstClr val="white"/>
                  </a:solidFill>
                  <a:latin typeface="Pretendard"/>
                </a:rPr>
                <a:t>같은 모델 </a:t>
              </a:r>
              <a:r>
                <a:rPr lang="en-US" altLang="ko-KR" sz="2000" b="1" dirty="0">
                  <a:solidFill>
                    <a:prstClr val="white"/>
                  </a:solidFill>
                  <a:latin typeface="Pretendard"/>
                </a:rPr>
                <a:t>/ </a:t>
              </a:r>
              <a:r>
                <a:rPr lang="ko-KR" altLang="en-US" sz="2000" b="1" dirty="0">
                  <a:solidFill>
                    <a:prstClr val="white"/>
                  </a:solidFill>
                  <a:latin typeface="Pretendard"/>
                </a:rPr>
                <a:t>다른 결과</a:t>
              </a:r>
              <a:r>
                <a:rPr lang="en-US" altLang="ko-KR" sz="2000" b="1" dirty="0">
                  <a:solidFill>
                    <a:prstClr val="white"/>
                  </a:solidFill>
                  <a:latin typeface="Pretendard"/>
                </a:rPr>
                <a:t>?</a:t>
              </a:r>
              <a:endParaRPr lang="ko-KR" altLang="en-US" sz="2000" b="1" dirty="0">
                <a:solidFill>
                  <a:prstClr val="white"/>
                </a:solidFill>
                <a:latin typeface="Pretendard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5B34E4-EDC9-5AE0-347B-F9D036CDAE5B}"/>
                </a:ext>
              </a:extLst>
            </p:cNvPr>
            <p:cNvSpPr txBox="1"/>
            <p:nvPr/>
          </p:nvSpPr>
          <p:spPr>
            <a:xfrm>
              <a:off x="6669178" y="2761212"/>
              <a:ext cx="4160074" cy="2487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lnSpc>
                  <a:spcPct val="125000"/>
                </a:lnSpc>
              </a:pPr>
              <a:r>
                <a:rPr lang="ko-KR" altLang="en-US" sz="1400" b="1" dirty="0" err="1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온디바이스</a:t>
              </a:r>
              <a:r>
                <a:rPr lang="ko-KR" altLang="en-US" sz="1400" b="1" dirty="0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모델은 학습된 모델의 가중치를 그대로 추출하기 때문에</a:t>
              </a:r>
              <a:r>
                <a:rPr lang="en-US" altLang="ko-KR" sz="1400" b="1" dirty="0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, </a:t>
              </a:r>
              <a:r>
                <a:rPr lang="ko-KR" altLang="en-US" sz="1400" b="1" dirty="0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같은 이미지는 같은 결과를 추론해야 하지만 실제로 그렇지 않음</a:t>
              </a:r>
              <a:r>
                <a:rPr lang="en-US" altLang="ko-KR" sz="1400" b="1" dirty="0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.</a:t>
              </a:r>
            </a:p>
            <a:p>
              <a:pPr latinLnBrk="1">
                <a:lnSpc>
                  <a:spcPct val="125000"/>
                </a:lnSpc>
              </a:pPr>
              <a:endParaRPr lang="en-US" altLang="ko-KR" sz="1400" b="1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latinLnBrk="1">
                <a:lnSpc>
                  <a:spcPct val="125000"/>
                </a:lnSpc>
              </a:pPr>
              <a:r>
                <a:rPr lang="ko-KR" altLang="en-US" sz="1400" b="1" dirty="0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원인 </a:t>
              </a:r>
              <a:r>
                <a:rPr lang="en-US" altLang="ko-KR" sz="1400" b="1" dirty="0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:</a:t>
              </a:r>
            </a:p>
            <a:p>
              <a:pPr latinLnBrk="1">
                <a:lnSpc>
                  <a:spcPct val="125000"/>
                </a:lnSpc>
              </a:pPr>
              <a:r>
                <a:rPr lang="ko-KR" altLang="en-US" sz="1400" b="1" dirty="0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이미지 </a:t>
              </a:r>
              <a:r>
                <a:rPr lang="ko-KR" altLang="en-US" sz="1400" b="1" dirty="0" err="1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전처리</a:t>
              </a:r>
              <a:r>
                <a:rPr lang="ko-KR" altLang="en-US" sz="1400" b="1" dirty="0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과정에서 </a:t>
              </a:r>
              <a:r>
                <a:rPr lang="en-US" altLang="ko-KR" sz="1400" b="1" dirty="0" err="1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pytorch</a:t>
              </a:r>
              <a:r>
                <a:rPr lang="ko-KR" altLang="en-US" sz="1400" b="1" dirty="0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와 </a:t>
              </a:r>
              <a:r>
                <a:rPr lang="en-US" altLang="ko-KR" sz="1400" b="1" dirty="0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Android</a:t>
              </a:r>
              <a:r>
                <a:rPr lang="ko-KR" altLang="en-US" sz="1400" b="1" dirty="0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에서 구현 방식의 차이가 발생하여 </a:t>
              </a:r>
              <a:r>
                <a:rPr lang="en-US" altLang="ko-KR" sz="1400" b="1" dirty="0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Input Tensor</a:t>
              </a:r>
              <a:r>
                <a:rPr lang="ko-KR" altLang="en-US" sz="1400" b="1" dirty="0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가 달라지는 현상</a:t>
              </a:r>
              <a:r>
                <a:rPr lang="en-US" altLang="ko-KR" sz="1400" b="1" dirty="0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(224,224 Resize)</a:t>
              </a:r>
            </a:p>
            <a:p>
              <a:pPr latinLnBrk="1">
                <a:lnSpc>
                  <a:spcPct val="125000"/>
                </a:lnSpc>
              </a:pPr>
              <a:endParaRPr lang="en-US" altLang="ko-KR" sz="1400" b="1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277410F9-560D-C1DD-9F60-0EA540C8B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424" y="2241834"/>
            <a:ext cx="4746153" cy="72881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0F380A3-DD4D-EBE2-6BF5-2AF89E005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752" y="3551948"/>
            <a:ext cx="2581495" cy="24406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2DCD8C-35A4-16B6-5E3A-6BCAFA2D4E06}"/>
              </a:ext>
            </a:extLst>
          </p:cNvPr>
          <p:cNvSpPr txBox="1"/>
          <p:nvPr/>
        </p:nvSpPr>
        <p:spPr>
          <a:xfrm>
            <a:off x="2207782" y="1711592"/>
            <a:ext cx="2666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2000" b="1">
                <a:solidFill>
                  <a:prstClr val="white"/>
                </a:solidFill>
                <a:latin typeface="Pretendard"/>
              </a:rPr>
              <a:t>CNN </a:t>
            </a:r>
            <a:r>
              <a:rPr lang="ko-KR" altLang="en-US" sz="2000" b="1" dirty="0">
                <a:solidFill>
                  <a:prstClr val="white"/>
                </a:solidFill>
                <a:latin typeface="Pretendard"/>
              </a:rPr>
              <a:t>추론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CBA89-99F7-045A-6353-6108187E3C4A}"/>
              </a:ext>
            </a:extLst>
          </p:cNvPr>
          <p:cNvSpPr txBox="1"/>
          <p:nvPr/>
        </p:nvSpPr>
        <p:spPr>
          <a:xfrm>
            <a:off x="2291574" y="3082534"/>
            <a:ext cx="2666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2000" b="1" dirty="0" err="1">
                <a:solidFill>
                  <a:prstClr val="white"/>
                </a:solidFill>
                <a:latin typeface="Pretendard"/>
              </a:rPr>
              <a:t>온디바이스</a:t>
            </a:r>
            <a:r>
              <a:rPr lang="ko-KR" altLang="en-US" sz="2000" b="1" dirty="0">
                <a:solidFill>
                  <a:prstClr val="white"/>
                </a:solidFill>
                <a:latin typeface="Pretendard"/>
              </a:rPr>
              <a:t> 추론 결과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F16F976-2433-F375-B949-75C10C1FD31C}"/>
              </a:ext>
            </a:extLst>
          </p:cNvPr>
          <p:cNvCxnSpPr/>
          <p:nvPr/>
        </p:nvCxnSpPr>
        <p:spPr>
          <a:xfrm>
            <a:off x="1327150" y="2451100"/>
            <a:ext cx="42354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F6E70E-F569-D57C-5688-B54036C0AC1F}"/>
              </a:ext>
            </a:extLst>
          </p:cNvPr>
          <p:cNvSpPr/>
          <p:nvPr/>
        </p:nvSpPr>
        <p:spPr>
          <a:xfrm>
            <a:off x="5156200" y="2254534"/>
            <a:ext cx="450850" cy="1965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DBAF82-754F-3EB3-7023-A24C726AB42B}"/>
              </a:ext>
            </a:extLst>
          </p:cNvPr>
          <p:cNvSpPr/>
          <p:nvPr/>
        </p:nvSpPr>
        <p:spPr>
          <a:xfrm>
            <a:off x="2533650" y="5238750"/>
            <a:ext cx="1073150" cy="1968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912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B1966-903F-C378-1E19-31BAC20F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7C8530-66D9-43E3-D87D-BE2F88299624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DE0CE-5181-4295-EA78-1BBEB4527221}"/>
              </a:ext>
            </a:extLst>
          </p:cNvPr>
          <p:cNvSpPr txBox="1"/>
          <p:nvPr/>
        </p:nvSpPr>
        <p:spPr>
          <a:xfrm>
            <a:off x="508710" y="337373"/>
            <a:ext cx="5259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각 플랫폼별 </a:t>
            </a:r>
            <a:r>
              <a:rPr kumimoji="1" lang="en-US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Resize </a:t>
            </a:r>
            <a:r>
              <a:rPr kumimoji="1" lang="ko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결과</a:t>
            </a:r>
            <a:endParaRPr kumimoji="1" lang="ko-Kore-KR" altLang="en-US" sz="36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사각형: 둥근 모서리 3">
            <a:extLst>
              <a:ext uri="{FF2B5EF4-FFF2-40B4-BE49-F238E27FC236}">
                <a16:creationId xmlns:a16="http://schemas.microsoft.com/office/drawing/2014/main" id="{25DA2A6E-C8EA-5623-70C2-8EF9AB0C672F}"/>
              </a:ext>
            </a:extLst>
          </p:cNvPr>
          <p:cNvSpPr/>
          <p:nvPr/>
        </p:nvSpPr>
        <p:spPr>
          <a:xfrm>
            <a:off x="975516" y="1185813"/>
            <a:ext cx="10440394" cy="5110818"/>
          </a:xfrm>
          <a:prstGeom prst="roundRect">
            <a:avLst>
              <a:gd name="adj" fmla="val 21070"/>
            </a:avLst>
          </a:prstGeom>
          <a:solidFill>
            <a:srgbClr val="29292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CE4D1C-84CB-9DF7-584F-181148FC2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770" y="2103259"/>
            <a:ext cx="9560788" cy="32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148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E3B31-E877-E439-AD17-F5119D3B4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EC7F0B-BF94-A192-58A0-EDD7C97CC037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012B1B-55CF-0483-C7F6-8BF721E5A38B}"/>
              </a:ext>
            </a:extLst>
          </p:cNvPr>
          <p:cNvSpPr txBox="1"/>
          <p:nvPr/>
        </p:nvSpPr>
        <p:spPr>
          <a:xfrm>
            <a:off x="553160" y="400873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애기능생활관 앞 고양이 테스트</a:t>
            </a:r>
            <a:endParaRPr kumimoji="1" lang="ko-Kore-KR" altLang="en-US" sz="36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사각형: 둥근 모서리 3">
            <a:extLst>
              <a:ext uri="{FF2B5EF4-FFF2-40B4-BE49-F238E27FC236}">
                <a16:creationId xmlns:a16="http://schemas.microsoft.com/office/drawing/2014/main" id="{83FBBA0E-F708-B750-B48B-7D167010BED6}"/>
              </a:ext>
            </a:extLst>
          </p:cNvPr>
          <p:cNvSpPr/>
          <p:nvPr/>
        </p:nvSpPr>
        <p:spPr>
          <a:xfrm>
            <a:off x="975516" y="1185813"/>
            <a:ext cx="10440394" cy="5110818"/>
          </a:xfrm>
          <a:prstGeom prst="roundRect">
            <a:avLst>
              <a:gd name="adj" fmla="val 21070"/>
            </a:avLst>
          </a:prstGeom>
          <a:solidFill>
            <a:srgbClr val="29292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ECD1F6-E666-CA38-58E7-CBA1F114FC4B}"/>
              </a:ext>
            </a:extLst>
          </p:cNvPr>
          <p:cNvSpPr txBox="1"/>
          <p:nvPr/>
        </p:nvSpPr>
        <p:spPr>
          <a:xfrm>
            <a:off x="1287093" y="5518298"/>
            <a:ext cx="4025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애기능생활관 앞에서 목격된 정체불명의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길냥이</a:t>
            </a:r>
            <a:endParaRPr kumimoji="1" lang="ko-Kore-KR" altLang="en-US" sz="1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4" name="그림 13" descr="야외, 지상, 무덤, 고양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FF5767-99BB-214F-E50B-09FE0C8EB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277" y="2164370"/>
            <a:ext cx="3415094" cy="3262553"/>
          </a:xfrm>
          <a:prstGeom prst="rect">
            <a:avLst/>
          </a:prstGeom>
        </p:spPr>
      </p:pic>
      <p:pic>
        <p:nvPicPr>
          <p:cNvPr id="17" name="그림 16" descr="텍스트, 스크린샷, 멀티미디어 소프트웨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277CF0-D647-3C83-709A-D6E4BD656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054" y="1434606"/>
            <a:ext cx="2084533" cy="4516487"/>
          </a:xfrm>
          <a:prstGeom prst="rect">
            <a:avLst/>
          </a:prstGeom>
        </p:spPr>
      </p:pic>
      <p:pic>
        <p:nvPicPr>
          <p:cNvPr id="19" name="그림 18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CEBE50-6B72-3BE6-B913-1D0E2060E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565" y="1421906"/>
            <a:ext cx="2079878" cy="4506403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A191B4B5-250F-74C6-B2B5-76C3E202E1BF}"/>
              </a:ext>
            </a:extLst>
          </p:cNvPr>
          <p:cNvGrpSpPr/>
          <p:nvPr/>
        </p:nvGrpSpPr>
        <p:grpSpPr>
          <a:xfrm>
            <a:off x="10078783" y="1099203"/>
            <a:ext cx="635319" cy="635319"/>
            <a:chOff x="2764043" y="1336714"/>
            <a:chExt cx="635319" cy="635319"/>
          </a:xfrm>
        </p:grpSpPr>
        <p:sp>
          <p:nvSpPr>
            <p:cNvPr id="65" name="Oval 31">
              <a:extLst>
                <a:ext uri="{FF2B5EF4-FFF2-40B4-BE49-F238E27FC236}">
                  <a16:creationId xmlns:a16="http://schemas.microsoft.com/office/drawing/2014/main" id="{183C8A50-03AF-DE7F-7A25-5F209D3DFECE}"/>
                </a:ext>
              </a:extLst>
            </p:cNvPr>
            <p:cNvSpPr/>
            <p:nvPr/>
          </p:nvSpPr>
          <p:spPr>
            <a:xfrm>
              <a:off x="2822635" y="1405133"/>
              <a:ext cx="498482" cy="498482"/>
            </a:xfrm>
            <a:prstGeom prst="ellipse">
              <a:avLst/>
            </a:prstGeom>
            <a:solidFill>
              <a:srgbClr val="7C111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66" name="Picture 32">
              <a:extLst>
                <a:ext uri="{FF2B5EF4-FFF2-40B4-BE49-F238E27FC236}">
                  <a16:creationId xmlns:a16="http://schemas.microsoft.com/office/drawing/2014/main" id="{DB7BF974-3328-2FE7-28DD-B1FC84C31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64043" y="1336714"/>
              <a:ext cx="635319" cy="635319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B82CC41-14F1-E4DE-F2FD-8A8995D37E13}"/>
              </a:ext>
            </a:extLst>
          </p:cNvPr>
          <p:cNvGrpSpPr/>
          <p:nvPr/>
        </p:nvGrpSpPr>
        <p:grpSpPr>
          <a:xfrm>
            <a:off x="7433935" y="1185364"/>
            <a:ext cx="498482" cy="498482"/>
            <a:chOff x="9216147" y="1332610"/>
            <a:chExt cx="498482" cy="498482"/>
          </a:xfrm>
        </p:grpSpPr>
        <p:sp>
          <p:nvSpPr>
            <p:cNvPr id="21" name="Oval 37">
              <a:extLst>
                <a:ext uri="{FF2B5EF4-FFF2-40B4-BE49-F238E27FC236}">
                  <a16:creationId xmlns:a16="http://schemas.microsoft.com/office/drawing/2014/main" id="{5E6E86FA-372A-E8BF-948F-753176296EE4}"/>
                </a:ext>
              </a:extLst>
            </p:cNvPr>
            <p:cNvSpPr/>
            <p:nvPr/>
          </p:nvSpPr>
          <p:spPr>
            <a:xfrm>
              <a:off x="9216147" y="1332610"/>
              <a:ext cx="498482" cy="498482"/>
            </a:xfrm>
            <a:prstGeom prst="ellipse">
              <a:avLst/>
            </a:prstGeom>
            <a:solidFill>
              <a:srgbClr val="7C111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22" name="Picture 40" descr="A red x symbol on a white background&#10;&#10;AI-generated content may be incorrect.">
              <a:extLst>
                <a:ext uri="{FF2B5EF4-FFF2-40B4-BE49-F238E27FC236}">
                  <a16:creationId xmlns:a16="http://schemas.microsoft.com/office/drawing/2014/main" id="{160539FB-89BF-3134-CE94-3BE865334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142" b="94885" l="7347" r="96531">
                          <a14:foregroundMark x1="18265" y1="13466" x2="18163" y2="8246"/>
                          <a14:foregroundMark x1="15204" y1="22756" x2="8571" y2="17015"/>
                          <a14:foregroundMark x1="84286" y1="19415" x2="92653" y2="17432"/>
                          <a14:foregroundMark x1="92653" y1="17432" x2="92653" y2="17223"/>
                          <a14:foregroundMark x1="92551" y1="14092" x2="96531" y2="14718"/>
                          <a14:foregroundMark x1="12959" y1="15658" x2="7755" y2="16910"/>
                          <a14:foregroundMark x1="78163" y1="83299" x2="77959" y2="93111"/>
                          <a14:foregroundMark x1="30714" y1="87056" x2="28980" y2="94363"/>
                          <a14:foregroundMark x1="76122" y1="88518" x2="77347" y2="94781"/>
                          <a14:foregroundMark x1="14694" y1="18685" x2="7347" y2="18476"/>
                          <a14:foregroundMark x1="27245" y1="91858" x2="27143" y2="94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15329" y="1461678"/>
              <a:ext cx="294245" cy="28763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6918E6C-5EEB-29E7-8AD7-7795329F8836}"/>
              </a:ext>
            </a:extLst>
          </p:cNvPr>
          <p:cNvSpPr txBox="1"/>
          <p:nvPr/>
        </p:nvSpPr>
        <p:spPr>
          <a:xfrm>
            <a:off x="5984160" y="5976438"/>
            <a:ext cx="1494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 </a:t>
            </a:r>
            <a:r>
              <a:rPr kumimoji="1" lang="ko-KR" altLang="en-US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</a:t>
            </a:r>
            <a:r>
              <a:rPr kumimoji="1" lang="en-US" altLang="ko-KR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오답</a:t>
            </a:r>
            <a:r>
              <a:rPr kumimoji="1" lang="en-US" altLang="ko-KR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endParaRPr kumimoji="1" lang="ko-Kore-KR" altLang="en-US" sz="1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A9ABEB-1BC3-DE3A-F07E-8B445B848CDD}"/>
              </a:ext>
            </a:extLst>
          </p:cNvPr>
          <p:cNvSpPr txBox="1"/>
          <p:nvPr/>
        </p:nvSpPr>
        <p:spPr>
          <a:xfrm>
            <a:off x="8450647" y="5958581"/>
            <a:ext cx="1811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전이학습</a:t>
            </a:r>
            <a:r>
              <a:rPr kumimoji="1" lang="en-US" altLang="en-US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</a:t>
            </a:r>
            <a:r>
              <a:rPr kumimoji="1" lang="en-US" altLang="ko-KR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정답</a:t>
            </a:r>
            <a:r>
              <a:rPr kumimoji="1" lang="en-US" altLang="ko-KR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endParaRPr kumimoji="1" lang="ko-Kore-KR" altLang="en-US" sz="1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797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63CD-AFCB-84F5-1F6E-85D9A0920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D08E4E-47C0-21C1-562D-536FD3B69F7C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02B3F8-8686-C829-9D4D-DFEBACA9F473}"/>
              </a:ext>
            </a:extLst>
          </p:cNvPr>
          <p:cNvSpPr txBox="1"/>
          <p:nvPr/>
        </p:nvSpPr>
        <p:spPr>
          <a:xfrm>
            <a:off x="553160" y="400873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결론 및 향후계획</a:t>
            </a:r>
          </a:p>
        </p:txBody>
      </p:sp>
      <p:pic>
        <p:nvPicPr>
          <p:cNvPr id="4" name="Picture 2" descr="황금 새끼 고양이 PNG 고품질 이미지">
            <a:extLst>
              <a:ext uri="{FF2B5EF4-FFF2-40B4-BE49-F238E27FC236}">
                <a16:creationId xmlns:a16="http://schemas.microsoft.com/office/drawing/2014/main" id="{53EF9600-0D70-345C-7909-4A6B5CE27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2875" l="10000" r="90000">
                        <a14:foregroundMark x1="28500" y1="92875" x2="28500" y2="9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654" y="4914372"/>
            <a:ext cx="1481772" cy="197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자유형 4">
            <a:extLst>
              <a:ext uri="{FF2B5EF4-FFF2-40B4-BE49-F238E27FC236}">
                <a16:creationId xmlns:a16="http://schemas.microsoft.com/office/drawing/2014/main" id="{900C16F4-07D8-60E1-7566-29667FEAE1B1}"/>
              </a:ext>
            </a:extLst>
          </p:cNvPr>
          <p:cNvSpPr/>
          <p:nvPr/>
        </p:nvSpPr>
        <p:spPr>
          <a:xfrm>
            <a:off x="9310648" y="5014956"/>
            <a:ext cx="1246909" cy="1764792"/>
          </a:xfrm>
          <a:custGeom>
            <a:avLst/>
            <a:gdLst>
              <a:gd name="connsiteX0" fmla="*/ 120073 w 1200728"/>
              <a:gd name="connsiteY0" fmla="*/ 1607127 h 1671781"/>
              <a:gd name="connsiteX1" fmla="*/ 73891 w 1200728"/>
              <a:gd name="connsiteY1" fmla="*/ 1431636 h 1671781"/>
              <a:gd name="connsiteX2" fmla="*/ 64655 w 1200728"/>
              <a:gd name="connsiteY2" fmla="*/ 1385454 h 1671781"/>
              <a:gd name="connsiteX3" fmla="*/ 55419 w 1200728"/>
              <a:gd name="connsiteY3" fmla="*/ 1357745 h 1671781"/>
              <a:gd name="connsiteX4" fmla="*/ 36946 w 1200728"/>
              <a:gd name="connsiteY4" fmla="*/ 1283854 h 1671781"/>
              <a:gd name="connsiteX5" fmla="*/ 27710 w 1200728"/>
              <a:gd name="connsiteY5" fmla="*/ 1246909 h 1671781"/>
              <a:gd name="connsiteX6" fmla="*/ 18473 w 1200728"/>
              <a:gd name="connsiteY6" fmla="*/ 1200727 h 1671781"/>
              <a:gd name="connsiteX7" fmla="*/ 9237 w 1200728"/>
              <a:gd name="connsiteY7" fmla="*/ 1080654 h 1671781"/>
              <a:gd name="connsiteX8" fmla="*/ 0 w 1200728"/>
              <a:gd name="connsiteY8" fmla="*/ 997527 h 1671781"/>
              <a:gd name="connsiteX9" fmla="*/ 9237 w 1200728"/>
              <a:gd name="connsiteY9" fmla="*/ 757381 h 1671781"/>
              <a:gd name="connsiteX10" fmla="*/ 18473 w 1200728"/>
              <a:gd name="connsiteY10" fmla="*/ 720436 h 1671781"/>
              <a:gd name="connsiteX11" fmla="*/ 36946 w 1200728"/>
              <a:gd name="connsiteY11" fmla="*/ 665018 h 1671781"/>
              <a:gd name="connsiteX12" fmla="*/ 64655 w 1200728"/>
              <a:gd name="connsiteY12" fmla="*/ 609600 h 1671781"/>
              <a:gd name="connsiteX13" fmla="*/ 92364 w 1200728"/>
              <a:gd name="connsiteY13" fmla="*/ 581890 h 1671781"/>
              <a:gd name="connsiteX14" fmla="*/ 101600 w 1200728"/>
              <a:gd name="connsiteY14" fmla="*/ 554181 h 1671781"/>
              <a:gd name="connsiteX15" fmla="*/ 147782 w 1200728"/>
              <a:gd name="connsiteY15" fmla="*/ 498763 h 1671781"/>
              <a:gd name="connsiteX16" fmla="*/ 203200 w 1200728"/>
              <a:gd name="connsiteY16" fmla="*/ 461818 h 1671781"/>
              <a:gd name="connsiteX17" fmla="*/ 258619 w 1200728"/>
              <a:gd name="connsiteY17" fmla="*/ 415636 h 1671781"/>
              <a:gd name="connsiteX18" fmla="*/ 295564 w 1200728"/>
              <a:gd name="connsiteY18" fmla="*/ 360218 h 1671781"/>
              <a:gd name="connsiteX19" fmla="*/ 314037 w 1200728"/>
              <a:gd name="connsiteY19" fmla="*/ 332509 h 1671781"/>
              <a:gd name="connsiteX20" fmla="*/ 360219 w 1200728"/>
              <a:gd name="connsiteY20" fmla="*/ 249381 h 1671781"/>
              <a:gd name="connsiteX21" fmla="*/ 387928 w 1200728"/>
              <a:gd name="connsiteY21" fmla="*/ 230909 h 1671781"/>
              <a:gd name="connsiteX22" fmla="*/ 434110 w 1200728"/>
              <a:gd name="connsiteY22" fmla="*/ 184727 h 1671781"/>
              <a:gd name="connsiteX23" fmla="*/ 461819 w 1200728"/>
              <a:gd name="connsiteY23" fmla="*/ 157018 h 1671781"/>
              <a:gd name="connsiteX24" fmla="*/ 489528 w 1200728"/>
              <a:gd name="connsiteY24" fmla="*/ 147781 h 1671781"/>
              <a:gd name="connsiteX25" fmla="*/ 544946 w 1200728"/>
              <a:gd name="connsiteY25" fmla="*/ 110836 h 1671781"/>
              <a:gd name="connsiteX26" fmla="*/ 600364 w 1200728"/>
              <a:gd name="connsiteY26" fmla="*/ 92363 h 1671781"/>
              <a:gd name="connsiteX27" fmla="*/ 655782 w 1200728"/>
              <a:gd name="connsiteY27" fmla="*/ 55418 h 1671781"/>
              <a:gd name="connsiteX28" fmla="*/ 683491 w 1200728"/>
              <a:gd name="connsiteY28" fmla="*/ 36945 h 1671781"/>
              <a:gd name="connsiteX29" fmla="*/ 711200 w 1200728"/>
              <a:gd name="connsiteY29" fmla="*/ 18472 h 1671781"/>
              <a:gd name="connsiteX30" fmla="*/ 766619 w 1200728"/>
              <a:gd name="connsiteY30" fmla="*/ 0 h 1671781"/>
              <a:gd name="connsiteX31" fmla="*/ 951346 w 1200728"/>
              <a:gd name="connsiteY31" fmla="*/ 9236 h 1671781"/>
              <a:gd name="connsiteX32" fmla="*/ 979055 w 1200728"/>
              <a:gd name="connsiteY32" fmla="*/ 18472 h 1671781"/>
              <a:gd name="connsiteX33" fmla="*/ 1006764 w 1200728"/>
              <a:gd name="connsiteY33" fmla="*/ 36945 h 1671781"/>
              <a:gd name="connsiteX34" fmla="*/ 1025237 w 1200728"/>
              <a:gd name="connsiteY34" fmla="*/ 64654 h 1671781"/>
              <a:gd name="connsiteX35" fmla="*/ 1025237 w 1200728"/>
              <a:gd name="connsiteY35" fmla="*/ 166254 h 1671781"/>
              <a:gd name="connsiteX36" fmla="*/ 1034473 w 1200728"/>
              <a:gd name="connsiteY36" fmla="*/ 323272 h 1671781"/>
              <a:gd name="connsiteX37" fmla="*/ 1043710 w 1200728"/>
              <a:gd name="connsiteY37" fmla="*/ 350981 h 1671781"/>
              <a:gd name="connsiteX38" fmla="*/ 1080655 w 1200728"/>
              <a:gd name="connsiteY38" fmla="*/ 406400 h 1671781"/>
              <a:gd name="connsiteX39" fmla="*/ 1108364 w 1200728"/>
              <a:gd name="connsiteY39" fmla="*/ 424872 h 1671781"/>
              <a:gd name="connsiteX40" fmla="*/ 1154546 w 1200728"/>
              <a:gd name="connsiteY40" fmla="*/ 480290 h 1671781"/>
              <a:gd name="connsiteX41" fmla="*/ 1173019 w 1200728"/>
              <a:gd name="connsiteY41" fmla="*/ 508000 h 1671781"/>
              <a:gd name="connsiteX42" fmla="*/ 1191491 w 1200728"/>
              <a:gd name="connsiteY42" fmla="*/ 563418 h 1671781"/>
              <a:gd name="connsiteX43" fmla="*/ 1200728 w 1200728"/>
              <a:gd name="connsiteY43" fmla="*/ 591127 h 1671781"/>
              <a:gd name="connsiteX44" fmla="*/ 1191491 w 1200728"/>
              <a:gd name="connsiteY44" fmla="*/ 701963 h 1671781"/>
              <a:gd name="connsiteX45" fmla="*/ 1163782 w 1200728"/>
              <a:gd name="connsiteY45" fmla="*/ 711200 h 1671781"/>
              <a:gd name="connsiteX46" fmla="*/ 1136073 w 1200728"/>
              <a:gd name="connsiteY46" fmla="*/ 729672 h 1671781"/>
              <a:gd name="connsiteX47" fmla="*/ 1080655 w 1200728"/>
              <a:gd name="connsiteY47" fmla="*/ 748145 h 1671781"/>
              <a:gd name="connsiteX48" fmla="*/ 1052946 w 1200728"/>
              <a:gd name="connsiteY48" fmla="*/ 766618 h 1671781"/>
              <a:gd name="connsiteX49" fmla="*/ 1025237 w 1200728"/>
              <a:gd name="connsiteY49" fmla="*/ 775854 h 1671781"/>
              <a:gd name="connsiteX50" fmla="*/ 969819 w 1200728"/>
              <a:gd name="connsiteY50" fmla="*/ 812800 h 1671781"/>
              <a:gd name="connsiteX51" fmla="*/ 942110 w 1200728"/>
              <a:gd name="connsiteY51" fmla="*/ 831272 h 1671781"/>
              <a:gd name="connsiteX52" fmla="*/ 914400 w 1200728"/>
              <a:gd name="connsiteY52" fmla="*/ 858981 h 1671781"/>
              <a:gd name="connsiteX53" fmla="*/ 877455 w 1200728"/>
              <a:gd name="connsiteY53" fmla="*/ 914400 h 1671781"/>
              <a:gd name="connsiteX54" fmla="*/ 886691 w 1200728"/>
              <a:gd name="connsiteY54" fmla="*/ 942109 h 1671781"/>
              <a:gd name="connsiteX55" fmla="*/ 923637 w 1200728"/>
              <a:gd name="connsiteY55" fmla="*/ 997527 h 1671781"/>
              <a:gd name="connsiteX56" fmla="*/ 951346 w 1200728"/>
              <a:gd name="connsiteY56" fmla="*/ 1080654 h 1671781"/>
              <a:gd name="connsiteX57" fmla="*/ 960582 w 1200728"/>
              <a:gd name="connsiteY57" fmla="*/ 1108363 h 1671781"/>
              <a:gd name="connsiteX58" fmla="*/ 979055 w 1200728"/>
              <a:gd name="connsiteY58" fmla="*/ 1191490 h 1671781"/>
              <a:gd name="connsiteX59" fmla="*/ 997528 w 1200728"/>
              <a:gd name="connsiteY59" fmla="*/ 1320800 h 1671781"/>
              <a:gd name="connsiteX60" fmla="*/ 1006764 w 1200728"/>
              <a:gd name="connsiteY60" fmla="*/ 1376218 h 1671781"/>
              <a:gd name="connsiteX61" fmla="*/ 1043710 w 1200728"/>
              <a:gd name="connsiteY61" fmla="*/ 1505527 h 1671781"/>
              <a:gd name="connsiteX62" fmla="*/ 1052946 w 1200728"/>
              <a:gd name="connsiteY62" fmla="*/ 1533236 h 1671781"/>
              <a:gd name="connsiteX63" fmla="*/ 1089891 w 1200728"/>
              <a:gd name="connsiteY63" fmla="*/ 1588654 h 1671781"/>
              <a:gd name="connsiteX64" fmla="*/ 1117600 w 1200728"/>
              <a:gd name="connsiteY64" fmla="*/ 1607127 h 1671781"/>
              <a:gd name="connsiteX65" fmla="*/ 1145310 w 1200728"/>
              <a:gd name="connsiteY65" fmla="*/ 1662545 h 1671781"/>
              <a:gd name="connsiteX66" fmla="*/ 1163782 w 1200728"/>
              <a:gd name="connsiteY66" fmla="*/ 1671781 h 1671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00728" h="1671781">
                <a:moveTo>
                  <a:pt x="120073" y="1607127"/>
                </a:moveTo>
                <a:cubicBezTo>
                  <a:pt x="104679" y="1548630"/>
                  <a:pt x="88562" y="1490319"/>
                  <a:pt x="73891" y="1431636"/>
                </a:cubicBezTo>
                <a:cubicBezTo>
                  <a:pt x="70083" y="1416406"/>
                  <a:pt x="68462" y="1400684"/>
                  <a:pt x="64655" y="1385454"/>
                </a:cubicBezTo>
                <a:cubicBezTo>
                  <a:pt x="62294" y="1376009"/>
                  <a:pt x="57981" y="1367138"/>
                  <a:pt x="55419" y="1357745"/>
                </a:cubicBezTo>
                <a:cubicBezTo>
                  <a:pt x="48739" y="1333251"/>
                  <a:pt x="43104" y="1308484"/>
                  <a:pt x="36946" y="1283854"/>
                </a:cubicBezTo>
                <a:cubicBezTo>
                  <a:pt x="33867" y="1271539"/>
                  <a:pt x="30200" y="1259356"/>
                  <a:pt x="27710" y="1246909"/>
                </a:cubicBezTo>
                <a:lnTo>
                  <a:pt x="18473" y="1200727"/>
                </a:lnTo>
                <a:cubicBezTo>
                  <a:pt x="15394" y="1160703"/>
                  <a:pt x="12871" y="1120632"/>
                  <a:pt x="9237" y="1080654"/>
                </a:cubicBezTo>
                <a:cubicBezTo>
                  <a:pt x="6713" y="1052889"/>
                  <a:pt x="0" y="1025407"/>
                  <a:pt x="0" y="997527"/>
                </a:cubicBezTo>
                <a:cubicBezTo>
                  <a:pt x="0" y="917419"/>
                  <a:pt x="3908" y="837311"/>
                  <a:pt x="9237" y="757381"/>
                </a:cubicBezTo>
                <a:cubicBezTo>
                  <a:pt x="10081" y="744715"/>
                  <a:pt x="14825" y="732595"/>
                  <a:pt x="18473" y="720436"/>
                </a:cubicBezTo>
                <a:cubicBezTo>
                  <a:pt x="24068" y="701785"/>
                  <a:pt x="30788" y="683491"/>
                  <a:pt x="36946" y="665018"/>
                </a:cubicBezTo>
                <a:cubicBezTo>
                  <a:pt x="46204" y="637245"/>
                  <a:pt x="44759" y="633475"/>
                  <a:pt x="64655" y="609600"/>
                </a:cubicBezTo>
                <a:cubicBezTo>
                  <a:pt x="73017" y="599565"/>
                  <a:pt x="83128" y="591127"/>
                  <a:pt x="92364" y="581890"/>
                </a:cubicBezTo>
                <a:cubicBezTo>
                  <a:pt x="95443" y="572654"/>
                  <a:pt x="97246" y="562889"/>
                  <a:pt x="101600" y="554181"/>
                </a:cubicBezTo>
                <a:cubicBezTo>
                  <a:pt x="111302" y="534776"/>
                  <a:pt x="131070" y="511761"/>
                  <a:pt x="147782" y="498763"/>
                </a:cubicBezTo>
                <a:cubicBezTo>
                  <a:pt x="165307" y="485133"/>
                  <a:pt x="184727" y="474133"/>
                  <a:pt x="203200" y="461818"/>
                </a:cubicBezTo>
                <a:cubicBezTo>
                  <a:pt x="227831" y="445398"/>
                  <a:pt x="239472" y="440254"/>
                  <a:pt x="258619" y="415636"/>
                </a:cubicBezTo>
                <a:cubicBezTo>
                  <a:pt x="272249" y="398111"/>
                  <a:pt x="283249" y="378691"/>
                  <a:pt x="295564" y="360218"/>
                </a:cubicBezTo>
                <a:lnTo>
                  <a:pt x="314037" y="332509"/>
                </a:lnTo>
                <a:cubicBezTo>
                  <a:pt x="323662" y="303634"/>
                  <a:pt x="332996" y="267529"/>
                  <a:pt x="360219" y="249381"/>
                </a:cubicBezTo>
                <a:lnTo>
                  <a:pt x="387928" y="230909"/>
                </a:lnTo>
                <a:cubicBezTo>
                  <a:pt x="421793" y="180110"/>
                  <a:pt x="387928" y="223212"/>
                  <a:pt x="434110" y="184727"/>
                </a:cubicBezTo>
                <a:cubicBezTo>
                  <a:pt x="444145" y="176365"/>
                  <a:pt x="450951" y="164264"/>
                  <a:pt x="461819" y="157018"/>
                </a:cubicBezTo>
                <a:cubicBezTo>
                  <a:pt x="469920" y="151617"/>
                  <a:pt x="481017" y="152509"/>
                  <a:pt x="489528" y="147781"/>
                </a:cubicBezTo>
                <a:cubicBezTo>
                  <a:pt x="508935" y="136999"/>
                  <a:pt x="523884" y="117857"/>
                  <a:pt x="544946" y="110836"/>
                </a:cubicBezTo>
                <a:cubicBezTo>
                  <a:pt x="563419" y="104678"/>
                  <a:pt x="584162" y="103164"/>
                  <a:pt x="600364" y="92363"/>
                </a:cubicBezTo>
                <a:lnTo>
                  <a:pt x="655782" y="55418"/>
                </a:lnTo>
                <a:lnTo>
                  <a:pt x="683491" y="36945"/>
                </a:lnTo>
                <a:cubicBezTo>
                  <a:pt x="692727" y="30787"/>
                  <a:pt x="700669" y="21982"/>
                  <a:pt x="711200" y="18472"/>
                </a:cubicBezTo>
                <a:lnTo>
                  <a:pt x="766619" y="0"/>
                </a:lnTo>
                <a:cubicBezTo>
                  <a:pt x="828195" y="3079"/>
                  <a:pt x="889925" y="3895"/>
                  <a:pt x="951346" y="9236"/>
                </a:cubicBezTo>
                <a:cubicBezTo>
                  <a:pt x="961045" y="10079"/>
                  <a:pt x="970347" y="14118"/>
                  <a:pt x="979055" y="18472"/>
                </a:cubicBezTo>
                <a:cubicBezTo>
                  <a:pt x="988984" y="23436"/>
                  <a:pt x="997528" y="30787"/>
                  <a:pt x="1006764" y="36945"/>
                </a:cubicBezTo>
                <a:cubicBezTo>
                  <a:pt x="1012922" y="46181"/>
                  <a:pt x="1020273" y="54725"/>
                  <a:pt x="1025237" y="64654"/>
                </a:cubicBezTo>
                <a:cubicBezTo>
                  <a:pt x="1044031" y="102242"/>
                  <a:pt x="1031324" y="117554"/>
                  <a:pt x="1025237" y="166254"/>
                </a:cubicBezTo>
                <a:cubicBezTo>
                  <a:pt x="1028316" y="218593"/>
                  <a:pt x="1029256" y="271102"/>
                  <a:pt x="1034473" y="323272"/>
                </a:cubicBezTo>
                <a:cubicBezTo>
                  <a:pt x="1035442" y="332960"/>
                  <a:pt x="1038982" y="342470"/>
                  <a:pt x="1043710" y="350981"/>
                </a:cubicBezTo>
                <a:cubicBezTo>
                  <a:pt x="1054492" y="370389"/>
                  <a:pt x="1062182" y="394085"/>
                  <a:pt x="1080655" y="406400"/>
                </a:cubicBezTo>
                <a:lnTo>
                  <a:pt x="1108364" y="424872"/>
                </a:lnTo>
                <a:cubicBezTo>
                  <a:pt x="1154233" y="493674"/>
                  <a:pt x="1095277" y="409167"/>
                  <a:pt x="1154546" y="480290"/>
                </a:cubicBezTo>
                <a:cubicBezTo>
                  <a:pt x="1161653" y="488818"/>
                  <a:pt x="1166861" y="498763"/>
                  <a:pt x="1173019" y="508000"/>
                </a:cubicBezTo>
                <a:lnTo>
                  <a:pt x="1191491" y="563418"/>
                </a:lnTo>
                <a:lnTo>
                  <a:pt x="1200728" y="591127"/>
                </a:lnTo>
                <a:cubicBezTo>
                  <a:pt x="1197649" y="628072"/>
                  <a:pt x="1202394" y="666529"/>
                  <a:pt x="1191491" y="701963"/>
                </a:cubicBezTo>
                <a:cubicBezTo>
                  <a:pt x="1188628" y="711268"/>
                  <a:pt x="1172490" y="706846"/>
                  <a:pt x="1163782" y="711200"/>
                </a:cubicBezTo>
                <a:cubicBezTo>
                  <a:pt x="1153853" y="716164"/>
                  <a:pt x="1146217" y="725164"/>
                  <a:pt x="1136073" y="729672"/>
                </a:cubicBezTo>
                <a:cubicBezTo>
                  <a:pt x="1118279" y="737580"/>
                  <a:pt x="1080655" y="748145"/>
                  <a:pt x="1080655" y="748145"/>
                </a:cubicBezTo>
                <a:cubicBezTo>
                  <a:pt x="1071419" y="754303"/>
                  <a:pt x="1062875" y="761654"/>
                  <a:pt x="1052946" y="766618"/>
                </a:cubicBezTo>
                <a:cubicBezTo>
                  <a:pt x="1044238" y="770972"/>
                  <a:pt x="1033748" y="771126"/>
                  <a:pt x="1025237" y="775854"/>
                </a:cubicBezTo>
                <a:cubicBezTo>
                  <a:pt x="1005829" y="786636"/>
                  <a:pt x="988292" y="800485"/>
                  <a:pt x="969819" y="812800"/>
                </a:cubicBezTo>
                <a:cubicBezTo>
                  <a:pt x="960583" y="818957"/>
                  <a:pt x="949959" y="823423"/>
                  <a:pt x="942110" y="831272"/>
                </a:cubicBezTo>
                <a:cubicBezTo>
                  <a:pt x="932873" y="840508"/>
                  <a:pt x="922420" y="848670"/>
                  <a:pt x="914400" y="858981"/>
                </a:cubicBezTo>
                <a:cubicBezTo>
                  <a:pt x="900770" y="876506"/>
                  <a:pt x="877455" y="914400"/>
                  <a:pt x="877455" y="914400"/>
                </a:cubicBezTo>
                <a:cubicBezTo>
                  <a:pt x="880534" y="923636"/>
                  <a:pt x="881963" y="933598"/>
                  <a:pt x="886691" y="942109"/>
                </a:cubicBezTo>
                <a:cubicBezTo>
                  <a:pt x="897473" y="961517"/>
                  <a:pt x="923637" y="997527"/>
                  <a:pt x="923637" y="997527"/>
                </a:cubicBezTo>
                <a:lnTo>
                  <a:pt x="951346" y="1080654"/>
                </a:lnTo>
                <a:cubicBezTo>
                  <a:pt x="954425" y="1089890"/>
                  <a:pt x="958221" y="1098918"/>
                  <a:pt x="960582" y="1108363"/>
                </a:cubicBezTo>
                <a:cubicBezTo>
                  <a:pt x="968209" y="1138871"/>
                  <a:pt x="974029" y="1159656"/>
                  <a:pt x="979055" y="1191490"/>
                </a:cubicBezTo>
                <a:cubicBezTo>
                  <a:pt x="985846" y="1234498"/>
                  <a:pt x="990370" y="1277851"/>
                  <a:pt x="997528" y="1320800"/>
                </a:cubicBezTo>
                <a:cubicBezTo>
                  <a:pt x="1000607" y="1339273"/>
                  <a:pt x="1002840" y="1357906"/>
                  <a:pt x="1006764" y="1376218"/>
                </a:cubicBezTo>
                <a:cubicBezTo>
                  <a:pt x="1020682" y="1441167"/>
                  <a:pt x="1024324" y="1447370"/>
                  <a:pt x="1043710" y="1505527"/>
                </a:cubicBezTo>
                <a:cubicBezTo>
                  <a:pt x="1046789" y="1514763"/>
                  <a:pt x="1047546" y="1525135"/>
                  <a:pt x="1052946" y="1533236"/>
                </a:cubicBezTo>
                <a:cubicBezTo>
                  <a:pt x="1065261" y="1551709"/>
                  <a:pt x="1071418" y="1576339"/>
                  <a:pt x="1089891" y="1588654"/>
                </a:cubicBezTo>
                <a:lnTo>
                  <a:pt x="1117600" y="1607127"/>
                </a:lnTo>
                <a:cubicBezTo>
                  <a:pt x="1125113" y="1629663"/>
                  <a:pt x="1127405" y="1644640"/>
                  <a:pt x="1145310" y="1662545"/>
                </a:cubicBezTo>
                <a:cubicBezTo>
                  <a:pt x="1150178" y="1667413"/>
                  <a:pt x="1157625" y="1668702"/>
                  <a:pt x="1163782" y="1671781"/>
                </a:cubicBezTo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Picture 8" descr="스마트 폰 PNG 그림">
            <a:extLst>
              <a:ext uri="{FF2B5EF4-FFF2-40B4-BE49-F238E27FC236}">
                <a16:creationId xmlns:a16="http://schemas.microsoft.com/office/drawing/2014/main" id="{71DD2EA6-ED37-F65D-86BD-3FFC847C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782" y="4367653"/>
            <a:ext cx="6614555" cy="407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00C1E0-98FC-CCCA-B6E1-D8707D6D035D}"/>
              </a:ext>
            </a:extLst>
          </p:cNvPr>
          <p:cNvSpPr txBox="1"/>
          <p:nvPr/>
        </p:nvSpPr>
        <p:spPr>
          <a:xfrm>
            <a:off x="538264" y="1320692"/>
            <a:ext cx="3413804" cy="4856049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endParaRPr kumimoji="1" lang="en-US" altLang="ko-Kore-KR" sz="1400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품종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</a:t>
            </a: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먼치킨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원산지</a:t>
            </a:r>
            <a:r>
              <a:rPr kumimoji="1" lang="en-US" altLang="ko-KR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 </a:t>
            </a:r>
            <a:r>
              <a:rPr kumimoji="1" lang="ko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미국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ore-KR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-------------------------------------------</a:t>
            </a:r>
          </a:p>
          <a:p>
            <a:endParaRPr kumimoji="1" lang="en-US" altLang="ko-Kore-KR" sz="1400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성격</a:t>
            </a:r>
            <a:endParaRPr kumimoji="1" lang="en-US" altLang="ko-Kore-KR" sz="1400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먼치킨은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장난기 많고 활기찬 성격으로 다리가 짧아도 매우 민첩하고 대화형 놀이를 즐기며 보호자와의 교감을 잘 형성합니다</a:t>
            </a:r>
            <a:r>
              <a:rPr kumimoji="1" lang="en-US" altLang="ko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적응력도 뛰어나서 다양한 생활 환경에 잘 적응 </a:t>
            </a:r>
            <a:endParaRPr kumimoji="1" lang="en-US" altLang="ko-KR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할 수 있고 사교성도 좋은 성격을 가지고 있습니다</a:t>
            </a:r>
            <a:r>
              <a:rPr kumimoji="1" lang="en-US" altLang="ko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</a:p>
          <a:p>
            <a:endParaRPr kumimoji="1" lang="en-US" altLang="ko-Kore-KR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특징</a:t>
            </a:r>
            <a:endParaRPr kumimoji="1" lang="en-US" altLang="ko-KR" sz="1400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다리가 짧은 것이 가장 큰 외형적인 특징이며</a:t>
            </a:r>
            <a:r>
              <a:rPr kumimoji="1" lang="en-US" altLang="ko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endParaRPr kumimoji="1" lang="en-US" altLang="ko-KR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일반 아이들 </a:t>
            </a:r>
            <a:r>
              <a:rPr kumimoji="1" lang="ko-KR" altLang="en-US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처럼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뛰거나 </a:t>
            </a:r>
            <a:r>
              <a:rPr kumimoji="1" lang="ko-KR" altLang="en-US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점프하는데에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많은 제약이 있습니다</a:t>
            </a:r>
            <a:r>
              <a:rPr kumimoji="1" lang="en-US" altLang="ko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또한 표현력이 풍부한 큰 눈과 적당한 귀를 가지고 있습니다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</a:p>
          <a:p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400" dirty="0" err="1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털색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endParaRPr kumimoji="1" lang="en-US" altLang="ko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검은색</a:t>
            </a:r>
            <a:r>
              <a:rPr kumimoji="1" lang="en-US" altLang="ko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흰색</a:t>
            </a:r>
            <a:r>
              <a:rPr kumimoji="1" lang="en-US" altLang="ko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얼룩무늬 등 다양한 털 색깔과 무늬가 있습니다</a:t>
            </a:r>
            <a:r>
              <a:rPr kumimoji="1" lang="en-US" altLang="ko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18ABC9-6652-7B6A-4C9A-832AA9E06914}"/>
              </a:ext>
            </a:extLst>
          </p:cNvPr>
          <p:cNvSpPr txBox="1"/>
          <p:nvPr/>
        </p:nvSpPr>
        <p:spPr>
          <a:xfrm>
            <a:off x="4125470" y="1320691"/>
            <a:ext cx="3413804" cy="4856049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endParaRPr kumimoji="1" lang="en-US" altLang="ko-Kore-KR" sz="1400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행동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앞발을 뻗어 휘적거리는 동작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감정</a:t>
            </a:r>
            <a:r>
              <a:rPr kumimoji="1" lang="en-US" altLang="ko-KR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 </a:t>
            </a:r>
            <a:r>
              <a:rPr kumimoji="1" lang="ko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행복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즐거움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ore-KR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-------------------------------------------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E9BA39-61CD-792B-B3E3-D11F9BA057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788" t="50557" r="24363"/>
          <a:stretch>
            <a:fillRect/>
          </a:stretch>
        </p:blipFill>
        <p:spPr>
          <a:xfrm>
            <a:off x="4478426" y="2495690"/>
            <a:ext cx="2706502" cy="15871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17288E-26E9-6681-2156-7DCC024A3C9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106" t="53453" r="15264" b="-1"/>
          <a:stretch>
            <a:fillRect/>
          </a:stretch>
        </p:blipFill>
        <p:spPr>
          <a:xfrm>
            <a:off x="4478426" y="4156345"/>
            <a:ext cx="2706502" cy="145485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391EB7-8EB3-1A8C-CA4E-C706039F20AF}"/>
              </a:ext>
            </a:extLst>
          </p:cNvPr>
          <p:cNvSpPr/>
          <p:nvPr/>
        </p:nvSpPr>
        <p:spPr>
          <a:xfrm>
            <a:off x="4066479" y="1143566"/>
            <a:ext cx="3572798" cy="5168745"/>
          </a:xfrm>
          <a:prstGeom prst="rect">
            <a:avLst/>
          </a:prstGeom>
          <a:noFill/>
          <a:ln w="22225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5BC032-79D8-8D7C-7A88-765D6EE9FB8A}"/>
              </a:ext>
            </a:extLst>
          </p:cNvPr>
          <p:cNvSpPr/>
          <p:nvPr/>
        </p:nvSpPr>
        <p:spPr>
          <a:xfrm>
            <a:off x="8369166" y="240031"/>
            <a:ext cx="3657600" cy="4017302"/>
          </a:xfrm>
          <a:prstGeom prst="rect">
            <a:avLst/>
          </a:prstGeom>
          <a:solidFill>
            <a:schemeClr val="tx1">
              <a:alpha val="630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목표</a:t>
            </a:r>
            <a:endParaRPr kumimoji="1" lang="en-US" altLang="ko-KR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고양이 영상 데이터를 기반으로 행동 유형</a:t>
            </a:r>
            <a:endParaRPr kumimoji="1" lang="en-US" altLang="ko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걷기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앉기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kumimoji="1" lang="ko-KR" altLang="en-US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그루밍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등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과 감정 상태</a:t>
            </a:r>
            <a:endParaRPr kumimoji="1" lang="en-US" altLang="ko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편안함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경계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스트레스 등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를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자동으로 분류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분석</a:t>
            </a:r>
            <a:endParaRPr kumimoji="1" lang="en-US" altLang="ko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ko-KR" altLang="en-US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</a:t>
            </a:r>
            <a:endParaRPr kumimoji="1" lang="en-US" altLang="ko-KR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동일한 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AI Hub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활용</a:t>
            </a:r>
            <a:b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고양이의 연속적인 이미지 프레임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영상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), </a:t>
            </a:r>
          </a:p>
          <a:p>
            <a:r>
              <a:rPr kumimoji="1" lang="ko-KR" altLang="en-US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라벨링된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행동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감정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endParaRPr kumimoji="1" lang="ko-KR" altLang="en-US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en-US" altLang="ko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en-US" altLang="ko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</a:t>
            </a:r>
            <a:endParaRPr kumimoji="1" lang="en-US" altLang="ko-KR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 + LSTM (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전통적인 시각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시계열 결합 방식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kumimoji="1" lang="en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Vision Transformer (</a:t>
            </a:r>
            <a:r>
              <a:rPr kumimoji="1" lang="en" altLang="ko-Kore-KR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ViT</a:t>
            </a:r>
            <a:r>
              <a:rPr kumimoji="1" lang="en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기반 시각 모델</a:t>
            </a: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79A006DE-9E00-76B8-B035-9C4BDD785068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7639277" y="2248682"/>
            <a:ext cx="729889" cy="1479257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bg1">
                <a:lumMod val="95000"/>
              </a:schemeClr>
            </a:solidFill>
            <a:prstDash val="sysDot"/>
            <a:headEnd type="none" w="lg" len="med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41312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4875A-8E94-A831-51D0-25B7C8E91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0A14593-05F7-3CD8-D311-F7B625E4EEC7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369259-6A2F-3855-B4AD-216DB9B56354}"/>
              </a:ext>
            </a:extLst>
          </p:cNvPr>
          <p:cNvSpPr txBox="1"/>
          <p:nvPr/>
        </p:nvSpPr>
        <p:spPr>
          <a:xfrm>
            <a:off x="8599350" y="186742"/>
            <a:ext cx="359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DEEP LEARNING FINAL PRESENTATION </a:t>
            </a:r>
            <a:endParaRPr kumimoji="1" lang="ko-Kore-KR" altLang="en-US" sz="14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3" name="그림 2" descr="텍스트, 스크린샷, 포유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1FA33C9-A4B5-66E6-A1AD-E2A0B9A4A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862" y="851231"/>
            <a:ext cx="2535115" cy="549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1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4EBBE3-AF3C-78CB-4F5F-93D9ADC14C80}"/>
              </a:ext>
            </a:extLst>
          </p:cNvPr>
          <p:cNvSpPr txBox="1"/>
          <p:nvPr/>
        </p:nvSpPr>
        <p:spPr>
          <a:xfrm>
            <a:off x="553160" y="400873"/>
            <a:ext cx="2020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과제 개요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2693F40-3F3F-16D5-D230-0FAA55C0007A}"/>
              </a:ext>
            </a:extLst>
          </p:cNvPr>
          <p:cNvGrpSpPr/>
          <p:nvPr/>
        </p:nvGrpSpPr>
        <p:grpSpPr>
          <a:xfrm>
            <a:off x="8311321" y="1932801"/>
            <a:ext cx="3541157" cy="3479799"/>
            <a:chOff x="570134" y="1943099"/>
            <a:chExt cx="5046302" cy="4824612"/>
          </a:xfrm>
        </p:grpSpPr>
        <p:sp>
          <p:nvSpPr>
            <p:cNvPr id="23" name="사각형: 둥근 모서리 3">
              <a:extLst>
                <a:ext uri="{FF2B5EF4-FFF2-40B4-BE49-F238E27FC236}">
                  <a16:creationId xmlns:a16="http://schemas.microsoft.com/office/drawing/2014/main" id="{F68D504B-A733-3DB4-8173-692C36F75982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  <p:sp>
          <p:nvSpPr>
            <p:cNvPr id="24" name="사각형: 둥근 모서리 5">
              <a:extLst>
                <a:ext uri="{FF2B5EF4-FFF2-40B4-BE49-F238E27FC236}">
                  <a16:creationId xmlns:a16="http://schemas.microsoft.com/office/drawing/2014/main" id="{CED6627A-68F4-E56B-C849-F63398E8DE33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rgbClr val="7C11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87FB4C6-4603-1E0D-2DA3-666160CC02E9}"/>
              </a:ext>
            </a:extLst>
          </p:cNvPr>
          <p:cNvSpPr txBox="1"/>
          <p:nvPr/>
        </p:nvSpPr>
        <p:spPr>
          <a:xfrm>
            <a:off x="8748846" y="2106016"/>
            <a:ext cx="2666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ko-KR" altLang="en-US" sz="2000" b="1" dirty="0">
                <a:solidFill>
                  <a:prstClr val="white"/>
                </a:solidFill>
                <a:latin typeface="Pretendard"/>
              </a:rPr>
              <a:t>길고양이 품종 분류 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8FCD10-0AFF-19FC-DE0F-47342AAC9CA4}"/>
              </a:ext>
            </a:extLst>
          </p:cNvPr>
          <p:cNvSpPr txBox="1"/>
          <p:nvPr/>
        </p:nvSpPr>
        <p:spPr>
          <a:xfrm>
            <a:off x="8668653" y="2886965"/>
            <a:ext cx="2826491" cy="2218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25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길에서 마주친 고양이의 품종을 알려주는 모바일 애플리케이션입니다</a:t>
            </a:r>
            <a:r>
              <a:rPr lang="en-US" altLang="ko-KR" sz="1400" b="1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 </a:t>
            </a:r>
          </a:p>
          <a:p>
            <a:pPr algn="just" latinLnBrk="1">
              <a:lnSpc>
                <a:spcPct val="125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사용자가 앱으로 고양이를 촬영하면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ExecuTorch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기반의 </a:t>
            </a:r>
            <a:r>
              <a:rPr lang="ko-KR" altLang="en-US" sz="1400" dirty="0" err="1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온디바이스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AI 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모델이 실시간으로 이미지를 분석하여 그 결과를 사용자에게 제공합니다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endParaRPr lang="ko-KR" altLang="en-US" sz="1400" spc="-150" dirty="0">
              <a:solidFill>
                <a:prstClr val="black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" name="수동 작업 1">
            <a:extLst>
              <a:ext uri="{FF2B5EF4-FFF2-40B4-BE49-F238E27FC236}">
                <a16:creationId xmlns:a16="http://schemas.microsoft.com/office/drawing/2014/main" id="{21087041-9297-B9F9-E092-4DC32A55C53D}"/>
              </a:ext>
            </a:extLst>
          </p:cNvPr>
          <p:cNvSpPr/>
          <p:nvPr/>
        </p:nvSpPr>
        <p:spPr>
          <a:xfrm rot="5400000" flipV="1">
            <a:off x="6703234" y="3643880"/>
            <a:ext cx="2733258" cy="450169"/>
          </a:xfrm>
          <a:prstGeom prst="flowChartManualOperation">
            <a:avLst/>
          </a:prstGeom>
          <a:gradFill>
            <a:gsLst>
              <a:gs pos="0">
                <a:schemeClr val="bg2">
                  <a:lumMod val="75000"/>
                  <a:alpha val="46299"/>
                </a:schemeClr>
              </a:gs>
              <a:gs pos="100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사각형: 둥근 모서리 3">
            <a:extLst>
              <a:ext uri="{FF2B5EF4-FFF2-40B4-BE49-F238E27FC236}">
                <a16:creationId xmlns:a16="http://schemas.microsoft.com/office/drawing/2014/main" id="{D67A5791-F104-7D66-22B4-94D17E773680}"/>
              </a:ext>
            </a:extLst>
          </p:cNvPr>
          <p:cNvSpPr/>
          <p:nvPr/>
        </p:nvSpPr>
        <p:spPr>
          <a:xfrm>
            <a:off x="440307" y="1515407"/>
            <a:ext cx="7489003" cy="4455945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A217C12-62C8-C7E7-7F92-EB2898639756}"/>
              </a:ext>
            </a:extLst>
          </p:cNvPr>
          <p:cNvSpPr/>
          <p:nvPr/>
        </p:nvSpPr>
        <p:spPr>
          <a:xfrm>
            <a:off x="5427418" y="1744894"/>
            <a:ext cx="2347083" cy="2347083"/>
          </a:xfrm>
          <a:prstGeom prst="ellipse">
            <a:avLst/>
          </a:prstGeom>
          <a:solidFill>
            <a:srgbClr val="7C111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1"/>
            <a:endParaRPr lang="ko-Kore-KR" altLang="en-US" kern="0">
              <a:solidFill>
                <a:prstClr val="white"/>
              </a:solidFill>
              <a:latin typeface="Pretendard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608AB8-DAED-2310-0A7F-9EACA95F5731}"/>
              </a:ext>
            </a:extLst>
          </p:cNvPr>
          <p:cNvSpPr/>
          <p:nvPr/>
        </p:nvSpPr>
        <p:spPr>
          <a:xfrm>
            <a:off x="2972598" y="1744894"/>
            <a:ext cx="2347083" cy="2347083"/>
          </a:xfrm>
          <a:prstGeom prst="ellipse">
            <a:avLst/>
          </a:prstGeom>
          <a:solidFill>
            <a:srgbClr val="7C111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1"/>
            <a:endParaRPr lang="ko-Kore-KR" altLang="en-US" kern="0">
              <a:solidFill>
                <a:prstClr val="white"/>
              </a:solidFill>
              <a:latin typeface="Pretendard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711908A-C720-37FA-DAC7-4244F50C63F9}"/>
              </a:ext>
            </a:extLst>
          </p:cNvPr>
          <p:cNvSpPr/>
          <p:nvPr/>
        </p:nvSpPr>
        <p:spPr>
          <a:xfrm>
            <a:off x="517779" y="1744894"/>
            <a:ext cx="2347083" cy="2347083"/>
          </a:xfrm>
          <a:prstGeom prst="ellipse">
            <a:avLst/>
          </a:prstGeom>
          <a:solidFill>
            <a:srgbClr val="7C111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1"/>
            <a:endParaRPr lang="ko-Kore-KR" altLang="en-US" kern="0">
              <a:solidFill>
                <a:prstClr val="white"/>
              </a:solidFill>
              <a:latin typeface="Pretendar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13853-8570-4A2A-55D3-2C5A1FAEF4ED}"/>
              </a:ext>
            </a:extLst>
          </p:cNvPr>
          <p:cNvSpPr txBox="1"/>
          <p:nvPr/>
        </p:nvSpPr>
        <p:spPr>
          <a:xfrm>
            <a:off x="554541" y="4176100"/>
            <a:ext cx="2392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AI-Hub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 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CNN+LSTM</a:t>
            </a:r>
          </a:p>
          <a:p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     </a:t>
            </a:r>
            <a:r>
              <a:rPr kumimoji="1" lang="en-US" altLang="ko-Kore-KR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ViTransformer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개요 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 </a:t>
            </a: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타임랩스로 촬영한 </a:t>
            </a:r>
            <a:b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</a:t>
            </a: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발효식품의 </a:t>
            </a:r>
            <a:b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</a:t>
            </a: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발효과정을 학습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8EEF5-B758-772D-B719-51A9C682CF77}"/>
              </a:ext>
            </a:extLst>
          </p:cNvPr>
          <p:cNvSpPr txBox="1"/>
          <p:nvPr/>
        </p:nvSpPr>
        <p:spPr>
          <a:xfrm>
            <a:off x="954580" y="2206681"/>
            <a:ext cx="1473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발효식품</a:t>
            </a:r>
            <a:r>
              <a:rPr kumimoji="1" lang="en-US" altLang="ko-Kore-KR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ore-KR" altLang="en-US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김치</a:t>
            </a:r>
            <a:r>
              <a:rPr kumimoji="1" lang="en-US" altLang="ko-Kore-KR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 algn="ctr"/>
            <a:r>
              <a:rPr kumimoji="1" lang="ko-Kore-KR" altLang="en-US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발효정도 예측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1ABB98-5432-6148-BE2B-9A1BA6ADC3AE}"/>
              </a:ext>
            </a:extLst>
          </p:cNvPr>
          <p:cNvSpPr txBox="1"/>
          <p:nvPr/>
        </p:nvSpPr>
        <p:spPr>
          <a:xfrm>
            <a:off x="3639188" y="2206681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길고양이 </a:t>
            </a:r>
            <a:endParaRPr kumimoji="1" lang="en-US" altLang="ko-Kore-KR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kumimoji="1" lang="ko-Kore-KR" altLang="en-US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품종 예측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11B001-B3DF-8AEA-2F6E-32946BF4D3A9}"/>
              </a:ext>
            </a:extLst>
          </p:cNvPr>
          <p:cNvSpPr txBox="1"/>
          <p:nvPr/>
        </p:nvSpPr>
        <p:spPr>
          <a:xfrm>
            <a:off x="5793397" y="2206681"/>
            <a:ext cx="1609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리튬이온 배터리</a:t>
            </a:r>
            <a:endParaRPr kumimoji="1" lang="en-US" altLang="ko-Kore-KR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kumimoji="1" lang="ko-Kore-KR" altLang="en-US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잔여 예측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B535E5-A2AD-EFE0-EFB0-D05B374DD4A7}"/>
              </a:ext>
            </a:extLst>
          </p:cNvPr>
          <p:cNvSpPr txBox="1"/>
          <p:nvPr/>
        </p:nvSpPr>
        <p:spPr>
          <a:xfrm>
            <a:off x="3218641" y="4176100"/>
            <a:ext cx="23503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AI-Hub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 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CNN</a:t>
            </a:r>
          </a:p>
          <a:p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     </a:t>
            </a:r>
            <a:r>
              <a:rPr kumimoji="1" lang="en-US" altLang="ko-Kore-KR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개요 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 </a:t>
            </a: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고양이 이미지와</a:t>
            </a:r>
            <a:b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</a:t>
            </a: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품종명을 매칭하여</a:t>
            </a:r>
            <a:b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</a:t>
            </a: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B40F3-2112-9A1D-44FF-75C244C9D714}"/>
              </a:ext>
            </a:extLst>
          </p:cNvPr>
          <p:cNvSpPr txBox="1"/>
          <p:nvPr/>
        </p:nvSpPr>
        <p:spPr>
          <a:xfrm>
            <a:off x="5679721" y="4176100"/>
            <a:ext cx="23471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NASA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 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LTSM</a:t>
            </a:r>
            <a:b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GRU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개요 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: </a:t>
            </a:r>
            <a:r>
              <a:rPr kumimoji="1" lang="en-US" altLang="ko-Kore-KR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리튬이온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ore-KR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배터리의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     </a:t>
            </a:r>
            <a:r>
              <a:rPr kumimoji="1" lang="en-US" altLang="ko-Kore-KR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유효한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ore-KR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잔여수명을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     </a:t>
            </a:r>
            <a:r>
              <a:rPr kumimoji="1" lang="en-US" altLang="ko-Kore-KR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9" name="Picture 2" descr="황금 새끼 고양이 PNG 고품질 이미지">
            <a:extLst>
              <a:ext uri="{FF2B5EF4-FFF2-40B4-BE49-F238E27FC236}">
                <a16:creationId xmlns:a16="http://schemas.microsoft.com/office/drawing/2014/main" id="{C116A988-4ED8-4726-43BB-EF071ADA3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2875" l="10000" r="90000">
                        <a14:foregroundMark x1="28500" y1="92875" x2="28500" y2="9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51" y="2871024"/>
            <a:ext cx="836964" cy="11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EDC164-56C1-DD81-6D43-AA0F9EB4C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670" y="2747079"/>
            <a:ext cx="1194919" cy="1194919"/>
          </a:xfrm>
          <a:prstGeom prst="rect">
            <a:avLst/>
          </a:prstGeom>
        </p:spPr>
      </p:pic>
      <p:pic>
        <p:nvPicPr>
          <p:cNvPr id="1034" name="Picture 10" descr="리튬 이온 배터리 PNG 이미지 | PNGEgg">
            <a:extLst>
              <a:ext uri="{FF2B5EF4-FFF2-40B4-BE49-F238E27FC236}">
                <a16:creationId xmlns:a16="http://schemas.microsoft.com/office/drawing/2014/main" id="{E6ABDEB9-F0B3-8E19-4F89-6B58E5328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9023" y1="23053" x2="23276" y2="196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74" y="2725731"/>
            <a:ext cx="1524845" cy="140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516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5C985-4286-CA74-ACC9-ACBD455FC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6E15D0-469E-BB99-2DEB-B47C82F114EC}"/>
              </a:ext>
            </a:extLst>
          </p:cNvPr>
          <p:cNvSpPr txBox="1"/>
          <p:nvPr/>
        </p:nvSpPr>
        <p:spPr>
          <a:xfrm>
            <a:off x="553160" y="400873"/>
            <a:ext cx="232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105B4E-CE76-3FCB-C230-FFD043D532C2}"/>
              </a:ext>
            </a:extLst>
          </p:cNvPr>
          <p:cNvSpPr txBox="1"/>
          <p:nvPr/>
        </p:nvSpPr>
        <p:spPr>
          <a:xfrm>
            <a:off x="4738941" y="3336789"/>
            <a:ext cx="3079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샘플 데이터</a:t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전체 데이터 용량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109.30 GB)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16" name="직선 연결선 9">
            <a:extLst>
              <a:ext uri="{FF2B5EF4-FFF2-40B4-BE49-F238E27FC236}">
                <a16:creationId xmlns:a16="http://schemas.microsoft.com/office/drawing/2014/main" id="{28379ACA-98FC-76EF-A2FC-AB64872D7A7E}"/>
              </a:ext>
            </a:extLst>
          </p:cNvPr>
          <p:cNvCxnSpPr>
            <a:cxnSpLocks/>
          </p:cNvCxnSpPr>
          <p:nvPr/>
        </p:nvCxnSpPr>
        <p:spPr>
          <a:xfrm>
            <a:off x="5402385" y="3225243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46C2EFEC-C003-DB83-4AE0-328E84A0AF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97521" y="1450651"/>
            <a:ext cx="3312000" cy="1512000"/>
          </a:xfrm>
          <a:prstGeom prst="rect">
            <a:avLst/>
          </a:prstGeom>
        </p:spPr>
      </p:pic>
      <p:sp>
        <p:nvSpPr>
          <p:cNvPr id="18" name="TextBox 215">
            <a:extLst>
              <a:ext uri="{FF2B5EF4-FFF2-40B4-BE49-F238E27FC236}">
                <a16:creationId xmlns:a16="http://schemas.microsoft.com/office/drawing/2014/main" id="{B607DA96-6AA4-E35B-D42F-E7AFA0EC2C4A}"/>
              </a:ext>
            </a:extLst>
          </p:cNvPr>
          <p:cNvSpPr txBox="1"/>
          <p:nvPr/>
        </p:nvSpPr>
        <p:spPr>
          <a:xfrm>
            <a:off x="3709940" y="6336823"/>
            <a:ext cx="846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출처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AI-Hub : https://www.aihub.or.kr/aihubdata/data/view.do?aihubDataSe=data&amp;dataSetSn=59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71A395-7103-3D67-6109-F0326584504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09063" y="1453323"/>
            <a:ext cx="3312000" cy="151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62BA80-792E-A1DF-6767-40CC5BE7AE01}"/>
              </a:ext>
            </a:extLst>
          </p:cNvPr>
          <p:cNvSpPr txBox="1"/>
          <p:nvPr/>
        </p:nvSpPr>
        <p:spPr>
          <a:xfrm>
            <a:off x="9104891" y="333678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라벨링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데이터 구조</a:t>
            </a:r>
          </a:p>
        </p:txBody>
      </p:sp>
      <p:cxnSp>
        <p:nvCxnSpPr>
          <p:cNvPr id="22" name="직선 연결선 20">
            <a:extLst>
              <a:ext uri="{FF2B5EF4-FFF2-40B4-BE49-F238E27FC236}">
                <a16:creationId xmlns:a16="http://schemas.microsoft.com/office/drawing/2014/main" id="{C69C5C76-38ED-28CB-BE98-7975031B029B}"/>
              </a:ext>
            </a:extLst>
          </p:cNvPr>
          <p:cNvCxnSpPr>
            <a:cxnSpLocks/>
          </p:cNvCxnSpPr>
          <p:nvPr/>
        </p:nvCxnSpPr>
        <p:spPr>
          <a:xfrm>
            <a:off x="9104891" y="3225243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A61569D7-BC56-5AEC-E656-B70C699D02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609" t="18998" r="2756" b="7169"/>
          <a:stretch>
            <a:fillRect/>
          </a:stretch>
        </p:blipFill>
        <p:spPr>
          <a:xfrm>
            <a:off x="7310497" y="4151376"/>
            <a:ext cx="1968675" cy="12875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0DE7EE8-FCA6-5F16-4878-E96C531AE7C1}"/>
              </a:ext>
            </a:extLst>
          </p:cNvPr>
          <p:cNvSpPr txBox="1"/>
          <p:nvPr/>
        </p:nvSpPr>
        <p:spPr>
          <a:xfrm>
            <a:off x="7728323" y="5824802"/>
            <a:ext cx="123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이미지 샘플</a:t>
            </a:r>
          </a:p>
        </p:txBody>
      </p:sp>
      <p:cxnSp>
        <p:nvCxnSpPr>
          <p:cNvPr id="35" name="직선 연결선 24">
            <a:extLst>
              <a:ext uri="{FF2B5EF4-FFF2-40B4-BE49-F238E27FC236}">
                <a16:creationId xmlns:a16="http://schemas.microsoft.com/office/drawing/2014/main" id="{6902E216-6391-9DFC-DAEE-039E2AC3B72C}"/>
              </a:ext>
            </a:extLst>
          </p:cNvPr>
          <p:cNvCxnSpPr>
            <a:cxnSpLocks/>
          </p:cNvCxnSpPr>
          <p:nvPr/>
        </p:nvCxnSpPr>
        <p:spPr>
          <a:xfrm>
            <a:off x="7432561" y="5609387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BECB2EB-2F9C-83CF-01C4-E22F721DD384}"/>
              </a:ext>
            </a:extLst>
          </p:cNvPr>
          <p:cNvGrpSpPr/>
          <p:nvPr/>
        </p:nvGrpSpPr>
        <p:grpSpPr>
          <a:xfrm>
            <a:off x="544873" y="1932801"/>
            <a:ext cx="3541157" cy="3479799"/>
            <a:chOff x="570134" y="1943099"/>
            <a:chExt cx="5046302" cy="4824612"/>
          </a:xfrm>
        </p:grpSpPr>
        <p:sp>
          <p:nvSpPr>
            <p:cNvPr id="37" name="사각형: 둥근 모서리 3">
              <a:extLst>
                <a:ext uri="{FF2B5EF4-FFF2-40B4-BE49-F238E27FC236}">
                  <a16:creationId xmlns:a16="http://schemas.microsoft.com/office/drawing/2014/main" id="{544CAA8A-00BC-8A1B-8411-F8917BC05562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  <p:sp>
          <p:nvSpPr>
            <p:cNvPr id="38" name="사각형: 둥근 모서리 5">
              <a:extLst>
                <a:ext uri="{FF2B5EF4-FFF2-40B4-BE49-F238E27FC236}">
                  <a16:creationId xmlns:a16="http://schemas.microsoft.com/office/drawing/2014/main" id="{8B8B8E05-80F4-1A27-246B-1646DEFC7574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rgbClr val="7C11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0E1EF8B-1978-0029-0D4F-4F2E92193BDF}"/>
              </a:ext>
            </a:extLst>
          </p:cNvPr>
          <p:cNvSpPr txBox="1"/>
          <p:nvPr/>
        </p:nvSpPr>
        <p:spPr>
          <a:xfrm>
            <a:off x="1305122" y="2106016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en-US" altLang="ko-KR" sz="2000" b="1" dirty="0">
                <a:solidFill>
                  <a:prstClr val="white"/>
                </a:solidFill>
                <a:latin typeface="Pretendard"/>
              </a:rPr>
              <a:t>AI Hub </a:t>
            </a:r>
            <a:r>
              <a:rPr lang="ko-KR" altLang="en-US" sz="2000" b="1" dirty="0">
                <a:solidFill>
                  <a:prstClr val="white"/>
                </a:solidFill>
                <a:latin typeface="Pretendard"/>
              </a:rPr>
              <a:t>데이터셋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B83E01-2719-DD31-F99C-27797E32447D}"/>
              </a:ext>
            </a:extLst>
          </p:cNvPr>
          <p:cNvSpPr txBox="1"/>
          <p:nvPr/>
        </p:nvSpPr>
        <p:spPr>
          <a:xfrm>
            <a:off x="883449" y="2786331"/>
            <a:ext cx="2826491" cy="223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25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학습에는 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AI Hub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반려동물 구분을 위한 동물 영상 데이터셋을 주로 활용합니다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 데이터셋은 다양한 고양이 품종의 영상 프레임 </a:t>
            </a:r>
            <a:r>
              <a:rPr lang="ko-KR" altLang="en-US" sz="1400" dirty="0" err="1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이미지뿐만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아니라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객체 </a:t>
            </a:r>
            <a:r>
              <a:rPr lang="ko-KR" altLang="en-US" sz="1400" dirty="0" err="1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바운딩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박스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품종 및 행동 정보 등 풍부한 메타데이터를 포함하고 있어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고양이 유형 식별 모델의 정교화 및 성능 검증에 매우 유용합니다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endParaRPr lang="ko-KR" altLang="en-US" sz="1400" spc="-150" dirty="0">
              <a:solidFill>
                <a:prstClr val="black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1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D20B7-242A-42C7-1781-FA043762B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247AB42-1AC4-F9D8-FB2F-D78E1B35C80E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FE01D-01E4-B9EC-8E91-C656CB637A15}"/>
              </a:ext>
            </a:extLst>
          </p:cNvPr>
          <p:cNvSpPr txBox="1"/>
          <p:nvPr/>
        </p:nvSpPr>
        <p:spPr>
          <a:xfrm>
            <a:off x="553160" y="400873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</a:t>
            </a:r>
          </a:p>
        </p:txBody>
      </p:sp>
      <p:sp>
        <p:nvSpPr>
          <p:cNvPr id="16" name="사각형: 둥근 모서리 3">
            <a:extLst>
              <a:ext uri="{FF2B5EF4-FFF2-40B4-BE49-F238E27FC236}">
                <a16:creationId xmlns:a16="http://schemas.microsoft.com/office/drawing/2014/main" id="{C58C1AEC-C3D6-AB15-3791-CE3328906838}"/>
              </a:ext>
            </a:extLst>
          </p:cNvPr>
          <p:cNvSpPr/>
          <p:nvPr/>
        </p:nvSpPr>
        <p:spPr>
          <a:xfrm>
            <a:off x="953030" y="1193308"/>
            <a:ext cx="4888992" cy="5110818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7" name="사각형: 둥근 모서리 3">
            <a:extLst>
              <a:ext uri="{FF2B5EF4-FFF2-40B4-BE49-F238E27FC236}">
                <a16:creationId xmlns:a16="http://schemas.microsoft.com/office/drawing/2014/main" id="{4328483C-C0DC-03CB-701A-D4CAC81D8808}"/>
              </a:ext>
            </a:extLst>
          </p:cNvPr>
          <p:cNvSpPr/>
          <p:nvPr/>
        </p:nvSpPr>
        <p:spPr>
          <a:xfrm>
            <a:off x="6280934" y="1193308"/>
            <a:ext cx="4888992" cy="5110818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A748B564-126D-A1B7-E608-9E16C3227483}"/>
              </a:ext>
            </a:extLst>
          </p:cNvPr>
          <p:cNvSpPr/>
          <p:nvPr/>
        </p:nvSpPr>
        <p:spPr>
          <a:xfrm>
            <a:off x="1552151" y="978640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A4A98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BCFFBE10-1BE0-1D87-C349-6D543C0F93D0}"/>
              </a:ext>
            </a:extLst>
          </p:cNvPr>
          <p:cNvSpPr/>
          <p:nvPr/>
        </p:nvSpPr>
        <p:spPr>
          <a:xfrm>
            <a:off x="6959473" y="1006304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BA9F9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10186C-E82C-1A45-710F-FB94B6263623}"/>
              </a:ext>
            </a:extLst>
          </p:cNvPr>
          <p:cNvSpPr txBox="1"/>
          <p:nvPr/>
        </p:nvSpPr>
        <p:spPr>
          <a:xfrm>
            <a:off x="2000204" y="1980981"/>
            <a:ext cx="3310522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직접 </a:t>
            </a:r>
            <a:r>
              <a:rPr kumimoji="1" lang="en-US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 </a:t>
            </a: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설계 및 학습 방법</a:t>
            </a:r>
            <a:endParaRPr kumimoji="1" lang="en-US" altLang="ko-Kore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셋을 통한 이미지의 특징 학습</a:t>
            </a:r>
            <a:endParaRPr kumimoji="1" lang="en-US" altLang="ko-Kore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유연한 모델 구조 조정</a:t>
            </a:r>
            <a:endParaRPr kumimoji="1" lang="en-US" altLang="ko-Kore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경량 모델 </a:t>
            </a:r>
            <a:r>
              <a:rPr kumimoji="1" lang="en-US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~ </a:t>
            </a: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복잡한 구조</a:t>
            </a:r>
            <a:r>
              <a:rPr kumimoji="1" lang="en-US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과적합 방지를 위한 </a:t>
            </a:r>
            <a:r>
              <a:rPr kumimoji="1" lang="en-US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 </a:t>
            </a: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구조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설계</a:t>
            </a:r>
            <a:endParaRPr kumimoji="1" lang="en-US" altLang="ko-Kore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(Dropout, BatchNorm 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등</a:t>
            </a:r>
            <a: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데이터가 적거나 다양성이 부족할 경우 </a:t>
            </a:r>
            <a:b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성능 확보의 어려움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많은 양의 학습시간과 자원 소요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D2D1E54-7554-8B72-0D4A-B309D453E7EF}"/>
              </a:ext>
            </a:extLst>
          </p:cNvPr>
          <p:cNvSpPr/>
          <p:nvPr/>
        </p:nvSpPr>
        <p:spPr>
          <a:xfrm>
            <a:off x="1596004" y="2144484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8C7E27B-D599-2492-19F6-AD69BE885AC4}"/>
              </a:ext>
            </a:extLst>
          </p:cNvPr>
          <p:cNvSpPr/>
          <p:nvPr/>
        </p:nvSpPr>
        <p:spPr>
          <a:xfrm>
            <a:off x="1596004" y="2525998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D1F8188-B840-F974-93B7-7AAABC0061DB}"/>
              </a:ext>
            </a:extLst>
          </p:cNvPr>
          <p:cNvSpPr/>
          <p:nvPr/>
        </p:nvSpPr>
        <p:spPr>
          <a:xfrm>
            <a:off x="1596004" y="2858872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46AB6D6-962F-77FC-5176-A77FAB9BDE0D}"/>
              </a:ext>
            </a:extLst>
          </p:cNvPr>
          <p:cNvSpPr/>
          <p:nvPr/>
        </p:nvSpPr>
        <p:spPr>
          <a:xfrm>
            <a:off x="1596004" y="3581871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8C1FBC6-FAA0-D70D-C56D-DD957127C191}"/>
              </a:ext>
            </a:extLst>
          </p:cNvPr>
          <p:cNvSpPr/>
          <p:nvPr/>
        </p:nvSpPr>
        <p:spPr>
          <a:xfrm>
            <a:off x="1596004" y="4358408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3B8F0FB-941C-BA4A-C8D1-8CD954C78422}"/>
              </a:ext>
            </a:extLst>
          </p:cNvPr>
          <p:cNvSpPr/>
          <p:nvPr/>
        </p:nvSpPr>
        <p:spPr>
          <a:xfrm>
            <a:off x="1596004" y="5057070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3B55B9-9678-DF76-E209-0CA46A398D3E}"/>
              </a:ext>
            </a:extLst>
          </p:cNvPr>
          <p:cNvSpPr txBox="1"/>
          <p:nvPr/>
        </p:nvSpPr>
        <p:spPr>
          <a:xfrm>
            <a:off x="7175201" y="1980981"/>
            <a:ext cx="373531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Google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에서 개발한 경량 </a:t>
            </a:r>
            <a:r>
              <a:rPr kumimoji="1" lang="en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 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아키텍처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ImageNet 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데이터셋에서 미리 학습된 </a:t>
            </a:r>
            <a:b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" altLang="ko-Kore-KR" sz="16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 가중치 사용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모바일</a:t>
            </a:r>
            <a: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임베디드 환경에 최적화된 경량 모델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전이학습을 통해</a:t>
            </a:r>
            <a: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소규모의 데이터로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좋은 성능 확보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제한된 모델 구조 커스터마이징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특정 도메인</a:t>
            </a:r>
            <a: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고양이 품종</a:t>
            </a:r>
            <a: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6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에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최적화되지 않은 일반적 특징 추출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856E67B-7958-55E8-539F-34D240AF74E5}"/>
              </a:ext>
            </a:extLst>
          </p:cNvPr>
          <p:cNvSpPr/>
          <p:nvPr/>
        </p:nvSpPr>
        <p:spPr>
          <a:xfrm>
            <a:off x="6771001" y="2144484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45E7609-2B3F-77B0-8994-4493FCB11348}"/>
              </a:ext>
            </a:extLst>
          </p:cNvPr>
          <p:cNvSpPr/>
          <p:nvPr/>
        </p:nvSpPr>
        <p:spPr>
          <a:xfrm>
            <a:off x="6771001" y="2525998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0622719-F08E-3E67-E4D7-CC3F8CA425E5}"/>
              </a:ext>
            </a:extLst>
          </p:cNvPr>
          <p:cNvSpPr/>
          <p:nvPr/>
        </p:nvSpPr>
        <p:spPr>
          <a:xfrm>
            <a:off x="6771001" y="3212831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2E7F752-17FF-0965-E3A7-D3B3C7855F54}"/>
              </a:ext>
            </a:extLst>
          </p:cNvPr>
          <p:cNvSpPr/>
          <p:nvPr/>
        </p:nvSpPr>
        <p:spPr>
          <a:xfrm>
            <a:off x="6771001" y="3581869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19B32D4-2546-B4B5-3B53-860F6965ABBD}"/>
              </a:ext>
            </a:extLst>
          </p:cNvPr>
          <p:cNvSpPr/>
          <p:nvPr/>
        </p:nvSpPr>
        <p:spPr>
          <a:xfrm>
            <a:off x="6771001" y="4491143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79ED283-1050-FF69-097F-FA642A909D90}"/>
              </a:ext>
            </a:extLst>
          </p:cNvPr>
          <p:cNvSpPr/>
          <p:nvPr/>
        </p:nvSpPr>
        <p:spPr>
          <a:xfrm>
            <a:off x="6771001" y="4998077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809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1D6F7-65AD-5DC7-A512-2C8B649AF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F3517759-812A-0B27-DA3A-236B9985BBAF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사각형: 둥근 모서리 3">
            <a:extLst>
              <a:ext uri="{FF2B5EF4-FFF2-40B4-BE49-F238E27FC236}">
                <a16:creationId xmlns:a16="http://schemas.microsoft.com/office/drawing/2014/main" id="{EA16FC52-40CD-1A43-9786-666CD798E9E7}"/>
              </a:ext>
            </a:extLst>
          </p:cNvPr>
          <p:cNvSpPr/>
          <p:nvPr/>
        </p:nvSpPr>
        <p:spPr>
          <a:xfrm>
            <a:off x="2892287" y="1570840"/>
            <a:ext cx="2832652" cy="5075615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" altLang="ko-Kore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18E24-2E1C-7D70-8B64-7CBAD1F9E0D3}"/>
              </a:ext>
            </a:extLst>
          </p:cNvPr>
          <p:cNvSpPr txBox="1"/>
          <p:nvPr/>
        </p:nvSpPr>
        <p:spPr>
          <a:xfrm>
            <a:off x="553160" y="400873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전처리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5D4C404-2D75-509C-0131-079A5F4A40F5}"/>
              </a:ext>
            </a:extLst>
          </p:cNvPr>
          <p:cNvSpPr/>
          <p:nvPr/>
        </p:nvSpPr>
        <p:spPr>
          <a:xfrm>
            <a:off x="4437089" y="523636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A4A98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3ED97F-889D-00FB-1875-63DA751D61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09" t="18998" r="2756" b="7169"/>
          <a:stretch>
            <a:fillRect/>
          </a:stretch>
        </p:blipFill>
        <p:spPr>
          <a:xfrm>
            <a:off x="3567211" y="2617650"/>
            <a:ext cx="1457844" cy="1048768"/>
          </a:xfrm>
          <a:prstGeom prst="rect">
            <a:avLst/>
          </a:prstGeom>
        </p:spPr>
      </p:pic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47A2A769-93EB-4EDD-372F-90D498642DDC}"/>
              </a:ext>
            </a:extLst>
          </p:cNvPr>
          <p:cNvSpPr/>
          <p:nvPr/>
        </p:nvSpPr>
        <p:spPr>
          <a:xfrm>
            <a:off x="6824869" y="1570840"/>
            <a:ext cx="2832652" cy="5075615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" altLang="ko-Kore-KR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53538B1-08D0-6BEF-15BD-7965C4C89AC5}"/>
              </a:ext>
            </a:extLst>
          </p:cNvPr>
          <p:cNvCxnSpPr>
            <a:cxnSpLocks/>
          </p:cNvCxnSpPr>
          <p:nvPr/>
        </p:nvCxnSpPr>
        <p:spPr>
          <a:xfrm rot="5400000">
            <a:off x="2812779" y="5112600"/>
            <a:ext cx="2951999" cy="0"/>
          </a:xfrm>
          <a:prstGeom prst="straightConnector1">
            <a:avLst/>
          </a:prstGeom>
          <a:ln w="38100">
            <a:solidFill>
              <a:srgbClr val="C4B39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0323901-7A03-5C8F-7B33-818208F3BA55}"/>
              </a:ext>
            </a:extLst>
          </p:cNvPr>
          <p:cNvSpPr/>
          <p:nvPr/>
        </p:nvSpPr>
        <p:spPr>
          <a:xfrm>
            <a:off x="3502935" y="3950848"/>
            <a:ext cx="1635935" cy="646331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Re-Sizing (224,224)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5900479-BAAC-099E-A7C6-8321AB647B5B}"/>
              </a:ext>
            </a:extLst>
          </p:cNvPr>
          <p:cNvSpPr/>
          <p:nvPr/>
        </p:nvSpPr>
        <p:spPr>
          <a:xfrm>
            <a:off x="3502935" y="4758180"/>
            <a:ext cx="1635935" cy="646331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To-Tensor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508C784C-6FD8-7FA4-CE04-FA674F77F59B}"/>
              </a:ext>
            </a:extLst>
          </p:cNvPr>
          <p:cNvSpPr/>
          <p:nvPr/>
        </p:nvSpPr>
        <p:spPr>
          <a:xfrm>
            <a:off x="3493401" y="5651559"/>
            <a:ext cx="1635935" cy="646331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Normalize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4" name="사각형: 둥근 모서리 5">
            <a:extLst>
              <a:ext uri="{FF2B5EF4-FFF2-40B4-BE49-F238E27FC236}">
                <a16:creationId xmlns:a16="http://schemas.microsoft.com/office/drawing/2014/main" id="{CEE77609-BD37-D888-2BB4-F05CA54BCFE0}"/>
              </a:ext>
            </a:extLst>
          </p:cNvPr>
          <p:cNvSpPr/>
          <p:nvPr/>
        </p:nvSpPr>
        <p:spPr>
          <a:xfrm>
            <a:off x="3155687" y="1717768"/>
            <a:ext cx="2305852" cy="746541"/>
          </a:xfrm>
          <a:prstGeom prst="roundRect">
            <a:avLst>
              <a:gd name="adj" fmla="val 48194"/>
            </a:avLst>
          </a:prstGeom>
          <a:solidFill>
            <a:srgbClr val="7C111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58E92C-30CE-B76C-FB8C-0D513842952B}"/>
              </a:ext>
            </a:extLst>
          </p:cNvPr>
          <p:cNvSpPr txBox="1"/>
          <p:nvPr/>
        </p:nvSpPr>
        <p:spPr>
          <a:xfrm>
            <a:off x="3647239" y="1933600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ko-KR" altLang="en-US" sz="1600" b="1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이미지 데이터</a:t>
            </a:r>
          </a:p>
        </p:txBody>
      </p:sp>
      <p:sp>
        <p:nvSpPr>
          <p:cNvPr id="36" name="사각형: 둥근 모서리 5">
            <a:extLst>
              <a:ext uri="{FF2B5EF4-FFF2-40B4-BE49-F238E27FC236}">
                <a16:creationId xmlns:a16="http://schemas.microsoft.com/office/drawing/2014/main" id="{B948E785-8CFC-77B1-618B-053A6365F6AF}"/>
              </a:ext>
            </a:extLst>
          </p:cNvPr>
          <p:cNvSpPr/>
          <p:nvPr/>
        </p:nvSpPr>
        <p:spPr>
          <a:xfrm>
            <a:off x="7088269" y="1717768"/>
            <a:ext cx="2305852" cy="746541"/>
          </a:xfrm>
          <a:prstGeom prst="roundRect">
            <a:avLst>
              <a:gd name="adj" fmla="val 48194"/>
            </a:avLst>
          </a:prstGeom>
          <a:solidFill>
            <a:srgbClr val="7C111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03DACD-9CB7-428E-C35A-0D7283EE67AA}"/>
              </a:ext>
            </a:extLst>
          </p:cNvPr>
          <p:cNvSpPr txBox="1"/>
          <p:nvPr/>
        </p:nvSpPr>
        <p:spPr>
          <a:xfrm>
            <a:off x="7662483" y="1933600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ko-KR" altLang="en-US" sz="1600" b="1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라벨 데이터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6E6F92-6581-48EA-DB8D-7A01AB73EF5E}"/>
              </a:ext>
            </a:extLst>
          </p:cNvPr>
          <p:cNvSpPr txBox="1"/>
          <p:nvPr/>
        </p:nvSpPr>
        <p:spPr>
          <a:xfrm>
            <a:off x="7680593" y="2949245"/>
            <a:ext cx="19792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0 : </a:t>
            </a:r>
            <a:r>
              <a:rPr kumimoji="1"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코리안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숏헤어</a:t>
            </a:r>
            <a:endParaRPr kumimoji="1" lang="ko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  :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러시안블루</a:t>
            </a:r>
            <a:endParaRPr kumimoji="1" lang="ko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 : </a:t>
            </a:r>
            <a:r>
              <a:rPr kumimoji="1"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페르시안</a:t>
            </a: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 :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스코티쉬</a:t>
            </a:r>
            <a:b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스트레이드</a:t>
            </a:r>
            <a:endParaRPr kumimoji="1" lang="ko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4 :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스코티쉬</a:t>
            </a:r>
            <a:r>
              <a:rPr kumimoji="1"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폴드</a:t>
            </a:r>
            <a:endParaRPr kumimoji="1" lang="ko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5 :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시암</a:t>
            </a:r>
            <a:endParaRPr kumimoji="1" lang="ko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 :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터키시</a:t>
            </a:r>
            <a:r>
              <a:rPr kumimoji="1"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앙고라</a:t>
            </a: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7 : </a:t>
            </a:r>
            <a:r>
              <a:rPr kumimoji="1"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먼치킨</a:t>
            </a: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8 :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브리티쉬</a:t>
            </a:r>
            <a:r>
              <a:rPr kumimoji="1"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숏헤어</a:t>
            </a:r>
            <a:endParaRPr kumimoji="1" lang="ko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9 :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래그돌</a:t>
            </a:r>
            <a:endParaRPr kumimoji="1" lang="ko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ko-Kore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C8C10BBA-E4B0-53C6-C2E7-F9E9DEA02D63}"/>
              </a:ext>
            </a:extLst>
          </p:cNvPr>
          <p:cNvSpPr/>
          <p:nvPr/>
        </p:nvSpPr>
        <p:spPr>
          <a:xfrm>
            <a:off x="7325475" y="2989392"/>
            <a:ext cx="218074" cy="2570365"/>
          </a:xfrm>
          <a:prstGeom prst="leftBrac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4A36937-DE92-0065-8015-1873B55F3039}"/>
              </a:ext>
            </a:extLst>
          </p:cNvPr>
          <p:cNvSpPr/>
          <p:nvPr/>
        </p:nvSpPr>
        <p:spPr>
          <a:xfrm>
            <a:off x="6861542" y="4093858"/>
            <a:ext cx="558580" cy="361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i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10</a:t>
            </a:r>
          </a:p>
          <a:p>
            <a:pPr algn="ctr"/>
            <a:r>
              <a:rPr kumimoji="1" lang="en-US" altLang="ko-Kore-KR" i="1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cls</a:t>
            </a:r>
            <a:endParaRPr kumimoji="1" lang="ko-Kore-KR" altLang="en-US" i="1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479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28CF6-A547-CB0F-D6A6-106B05D31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356E470E-2853-AAA4-013A-2C12C2005D41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63ED4531-26B3-F244-5221-48F9C93927AF}"/>
              </a:ext>
            </a:extLst>
          </p:cNvPr>
          <p:cNvSpPr/>
          <p:nvPr/>
        </p:nvSpPr>
        <p:spPr>
          <a:xfrm>
            <a:off x="8655493" y="2361833"/>
            <a:ext cx="2154169" cy="29256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86CC355-1FDF-E2FA-C110-8C96ED07CB6D}"/>
              </a:ext>
            </a:extLst>
          </p:cNvPr>
          <p:cNvSpPr/>
          <p:nvPr/>
        </p:nvSpPr>
        <p:spPr>
          <a:xfrm>
            <a:off x="1441749" y="2361833"/>
            <a:ext cx="6563870" cy="29256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F52E826-0B59-FD90-CF02-A32BC09A52ED}"/>
              </a:ext>
            </a:extLst>
          </p:cNvPr>
          <p:cNvCxnSpPr/>
          <p:nvPr/>
        </p:nvCxnSpPr>
        <p:spPr>
          <a:xfrm>
            <a:off x="897221" y="3786809"/>
            <a:ext cx="10176100" cy="0"/>
          </a:xfrm>
          <a:prstGeom prst="straightConnector1">
            <a:avLst/>
          </a:prstGeom>
          <a:ln w="38100">
            <a:solidFill>
              <a:srgbClr val="C4B39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4A387B1-3358-D098-4414-C9CF405B5C0E}"/>
              </a:ext>
            </a:extLst>
          </p:cNvPr>
          <p:cNvSpPr txBox="1"/>
          <p:nvPr/>
        </p:nvSpPr>
        <p:spPr>
          <a:xfrm>
            <a:off x="553160" y="400873"/>
            <a:ext cx="2727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아키텍처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4300323-ACE5-A8C7-94B8-6454F4AD7B59}"/>
              </a:ext>
            </a:extLst>
          </p:cNvPr>
          <p:cNvSpPr/>
          <p:nvPr/>
        </p:nvSpPr>
        <p:spPr>
          <a:xfrm>
            <a:off x="4407271" y="1221528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A4A98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A27FF99-4DFC-2A06-40C1-4817524AD6C2}"/>
              </a:ext>
            </a:extLst>
          </p:cNvPr>
          <p:cNvSpPr/>
          <p:nvPr/>
        </p:nvSpPr>
        <p:spPr>
          <a:xfrm rot="16200000">
            <a:off x="1061625" y="357997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Conv2d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35898E6-B60B-76B6-5BDC-571A5680AB8B}"/>
              </a:ext>
            </a:extLst>
          </p:cNvPr>
          <p:cNvSpPr/>
          <p:nvPr/>
        </p:nvSpPr>
        <p:spPr>
          <a:xfrm rot="16200000">
            <a:off x="1727215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ADB2DE8-3426-D5DC-B97E-8FB136FB5893}"/>
              </a:ext>
            </a:extLst>
          </p:cNvPr>
          <p:cNvSpPr/>
          <p:nvPr/>
        </p:nvSpPr>
        <p:spPr>
          <a:xfrm rot="16200000">
            <a:off x="2060009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MaxPool2d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7B752E3-4EFE-84AD-BDDA-B84B632B34CE}"/>
              </a:ext>
            </a:extLst>
          </p:cNvPr>
          <p:cNvSpPr/>
          <p:nvPr/>
        </p:nvSpPr>
        <p:spPr>
          <a:xfrm rot="16200000">
            <a:off x="8349281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Flatten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C299710-3A07-5A4D-9BFD-1B7DCFA83F06}"/>
              </a:ext>
            </a:extLst>
          </p:cNvPr>
          <p:cNvSpPr/>
          <p:nvPr/>
        </p:nvSpPr>
        <p:spPr>
          <a:xfrm rot="16200000">
            <a:off x="9840925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Linear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C77B150-5D97-B857-9552-725C39D8963D}"/>
              </a:ext>
            </a:extLst>
          </p:cNvPr>
          <p:cNvSpPr/>
          <p:nvPr/>
        </p:nvSpPr>
        <p:spPr>
          <a:xfrm rot="16200000">
            <a:off x="9087060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7421D1E1-3E08-AABF-8E44-ED0DB5D8D7F6}"/>
              </a:ext>
            </a:extLst>
          </p:cNvPr>
          <p:cNvSpPr/>
          <p:nvPr/>
        </p:nvSpPr>
        <p:spPr>
          <a:xfrm rot="16200000">
            <a:off x="9461786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Dropout (p=0.5)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609E96A-DBF6-43DD-8846-DA1B6D35A2A8}"/>
              </a:ext>
            </a:extLst>
          </p:cNvPr>
          <p:cNvSpPr/>
          <p:nvPr/>
        </p:nvSpPr>
        <p:spPr>
          <a:xfrm rot="16200000">
            <a:off x="8717900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Linear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5F7CC2-B410-7B95-C79A-EC004AEC0489}"/>
              </a:ext>
            </a:extLst>
          </p:cNvPr>
          <p:cNvSpPr txBox="1"/>
          <p:nvPr/>
        </p:nvSpPr>
        <p:spPr>
          <a:xfrm>
            <a:off x="9252344" y="4825689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Classifier</a:t>
            </a:r>
            <a:endParaRPr kumimoji="1" lang="ko-Kore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0949498-E11B-4C23-0195-3F3C2507AC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09" t="18998" r="2756" b="7169"/>
          <a:stretch>
            <a:fillRect/>
          </a:stretch>
        </p:blipFill>
        <p:spPr>
          <a:xfrm>
            <a:off x="117275" y="3422958"/>
            <a:ext cx="1031638" cy="67468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B9B86CA-1028-AA04-60F1-BAC1CB321F1D}"/>
              </a:ext>
            </a:extLst>
          </p:cNvPr>
          <p:cNvSpPr txBox="1"/>
          <p:nvPr/>
        </p:nvSpPr>
        <p:spPr>
          <a:xfrm>
            <a:off x="3406013" y="4825689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Convolutional Layers </a:t>
            </a:r>
            <a:endParaRPr kumimoji="1" lang="ko-Kore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FD1688-6BD9-36AF-552A-955CDC358111}"/>
              </a:ext>
            </a:extLst>
          </p:cNvPr>
          <p:cNvSpPr txBox="1"/>
          <p:nvPr/>
        </p:nvSpPr>
        <p:spPr>
          <a:xfrm>
            <a:off x="276505" y="4825689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Input</a:t>
            </a:r>
            <a:endParaRPr kumimoji="1" lang="ko-Kore-KR" altLang="en-US" sz="16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A2EB9D-22C6-4D4F-C309-A55D1FBB644E}"/>
              </a:ext>
            </a:extLst>
          </p:cNvPr>
          <p:cNvSpPr txBox="1"/>
          <p:nvPr/>
        </p:nvSpPr>
        <p:spPr>
          <a:xfrm>
            <a:off x="11223144" y="48256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Output</a:t>
            </a:r>
            <a:endParaRPr kumimoji="1" lang="ko-Kore-KR" altLang="en-US" sz="16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913E32-A3C7-DD22-60A0-7AF8A7F0707B}"/>
              </a:ext>
            </a:extLst>
          </p:cNvPr>
          <p:cNvSpPr txBox="1"/>
          <p:nvPr/>
        </p:nvSpPr>
        <p:spPr>
          <a:xfrm>
            <a:off x="11112884" y="3485719"/>
            <a:ext cx="962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D1D7B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10</a:t>
            </a:r>
          </a:p>
          <a:p>
            <a:pPr algn="ctr"/>
            <a:r>
              <a:rPr kumimoji="1" lang="en-US" altLang="ko-Kore-KR" dirty="0">
                <a:solidFill>
                  <a:srgbClr val="D1D7B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Classes</a:t>
            </a:r>
            <a:endParaRPr kumimoji="1" lang="ko-Kore-KR" altLang="en-US" dirty="0">
              <a:solidFill>
                <a:srgbClr val="D1D7B3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1D35ADB5-5E25-EBFA-CA1D-17D2D2C081A2}"/>
              </a:ext>
            </a:extLst>
          </p:cNvPr>
          <p:cNvSpPr/>
          <p:nvPr/>
        </p:nvSpPr>
        <p:spPr>
          <a:xfrm rot="16200000">
            <a:off x="1394420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BatchNorm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B4DEE455-488C-4955-DC04-A11A735B4E4A}"/>
              </a:ext>
            </a:extLst>
          </p:cNvPr>
          <p:cNvSpPr/>
          <p:nvPr/>
        </p:nvSpPr>
        <p:spPr>
          <a:xfrm rot="16200000">
            <a:off x="2587651" y="357997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Conv2d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51244348-5906-D820-4F49-E34D07D3D349}"/>
              </a:ext>
            </a:extLst>
          </p:cNvPr>
          <p:cNvSpPr/>
          <p:nvPr/>
        </p:nvSpPr>
        <p:spPr>
          <a:xfrm rot="16200000">
            <a:off x="3253241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223197BD-9E08-9970-F040-9A7826CAEDFC}"/>
              </a:ext>
            </a:extLst>
          </p:cNvPr>
          <p:cNvSpPr/>
          <p:nvPr/>
        </p:nvSpPr>
        <p:spPr>
          <a:xfrm rot="16200000">
            <a:off x="3586035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MaxPool2d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D9FD3B8A-283D-914B-5EFF-AA8BF55AAC76}"/>
              </a:ext>
            </a:extLst>
          </p:cNvPr>
          <p:cNvSpPr/>
          <p:nvPr/>
        </p:nvSpPr>
        <p:spPr>
          <a:xfrm rot="16200000">
            <a:off x="2920446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BatchNorm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68610E58-FD08-9B66-93D5-EABA509CD3E1}"/>
              </a:ext>
            </a:extLst>
          </p:cNvPr>
          <p:cNvSpPr/>
          <p:nvPr/>
        </p:nvSpPr>
        <p:spPr>
          <a:xfrm rot="16200000">
            <a:off x="4141735" y="3579972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Conv2d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359BAD3-1A6E-8882-815D-CD5B5A6FA080}"/>
              </a:ext>
            </a:extLst>
          </p:cNvPr>
          <p:cNvSpPr/>
          <p:nvPr/>
        </p:nvSpPr>
        <p:spPr>
          <a:xfrm rot="16200000">
            <a:off x="4807325" y="357997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5AA20E6C-0F8E-B696-A0CB-FFC44672ECEF}"/>
              </a:ext>
            </a:extLst>
          </p:cNvPr>
          <p:cNvSpPr/>
          <p:nvPr/>
        </p:nvSpPr>
        <p:spPr>
          <a:xfrm rot="16200000">
            <a:off x="5140119" y="357997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MaxPool2d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15A0F954-8D9A-4442-05E9-1A1D82C93DD9}"/>
              </a:ext>
            </a:extLst>
          </p:cNvPr>
          <p:cNvSpPr/>
          <p:nvPr/>
        </p:nvSpPr>
        <p:spPr>
          <a:xfrm rot="16200000">
            <a:off x="4474530" y="357997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BatchNorm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2DDC312-A96A-B058-4B94-2F786C637B98}"/>
              </a:ext>
            </a:extLst>
          </p:cNvPr>
          <p:cNvSpPr/>
          <p:nvPr/>
        </p:nvSpPr>
        <p:spPr>
          <a:xfrm rot="16200000">
            <a:off x="5617456" y="3579971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Conv2d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50A25D5C-87A8-4389-1FEA-BFF804A1EC7E}"/>
              </a:ext>
            </a:extLst>
          </p:cNvPr>
          <p:cNvSpPr/>
          <p:nvPr/>
        </p:nvSpPr>
        <p:spPr>
          <a:xfrm rot="16200000">
            <a:off x="6283046" y="3579972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E2F82A5-60E9-D284-35F6-ACF0F452665D}"/>
              </a:ext>
            </a:extLst>
          </p:cNvPr>
          <p:cNvSpPr/>
          <p:nvPr/>
        </p:nvSpPr>
        <p:spPr>
          <a:xfrm rot="16200000">
            <a:off x="6615840" y="3579972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MaxPool2d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5A25E31F-D60A-7B92-06E2-AF602C0F4D93}"/>
              </a:ext>
            </a:extLst>
          </p:cNvPr>
          <p:cNvSpPr/>
          <p:nvPr/>
        </p:nvSpPr>
        <p:spPr>
          <a:xfrm rot="16200000">
            <a:off x="5950251" y="3579972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BatchNorm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9BE06B29-A256-B363-313C-6F0DDBE59511}"/>
              </a:ext>
            </a:extLst>
          </p:cNvPr>
          <p:cNvSpPr/>
          <p:nvPr/>
        </p:nvSpPr>
        <p:spPr>
          <a:xfrm rot="16200000">
            <a:off x="7687523" y="3579971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AdaptiveAvg</a:t>
            </a:r>
            <a:endParaRPr kumimoji="1" lang="en-US" altLang="ko-Kore-KR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Pool2d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B5D16125-E02E-9759-CB5C-B4DBCD291AE0}"/>
              </a:ext>
            </a:extLst>
          </p:cNvPr>
          <p:cNvSpPr/>
          <p:nvPr/>
        </p:nvSpPr>
        <p:spPr>
          <a:xfrm rot="16200000">
            <a:off x="7122537" y="3579971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Dropout(0.3)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54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8AF03-2831-1F56-8A71-1969AA256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82D2C3-02F9-C85D-F80F-D827708D167C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D12FE-23B1-CDF1-882B-A6AF875B2770}"/>
              </a:ext>
            </a:extLst>
          </p:cNvPr>
          <p:cNvSpPr txBox="1"/>
          <p:nvPr/>
        </p:nvSpPr>
        <p:spPr>
          <a:xfrm>
            <a:off x="553160" y="400873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과정</a:t>
            </a:r>
          </a:p>
        </p:txBody>
      </p:sp>
      <p:sp>
        <p:nvSpPr>
          <p:cNvPr id="3" name="사각형: 둥근 모서리 3">
            <a:extLst>
              <a:ext uri="{FF2B5EF4-FFF2-40B4-BE49-F238E27FC236}">
                <a16:creationId xmlns:a16="http://schemas.microsoft.com/office/drawing/2014/main" id="{42A7B791-518A-5DF7-6471-D561A5A43414}"/>
              </a:ext>
            </a:extLst>
          </p:cNvPr>
          <p:cNvSpPr/>
          <p:nvPr/>
        </p:nvSpPr>
        <p:spPr>
          <a:xfrm>
            <a:off x="953030" y="1085733"/>
            <a:ext cx="10440394" cy="5536361"/>
          </a:xfrm>
          <a:prstGeom prst="roundRect">
            <a:avLst>
              <a:gd name="adj" fmla="val 14081"/>
            </a:avLst>
          </a:prstGeom>
          <a:solidFill>
            <a:srgbClr val="38383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97CB85C-81A7-85BE-7835-F819F7F03B94}"/>
              </a:ext>
            </a:extLst>
          </p:cNvPr>
          <p:cNvSpPr/>
          <p:nvPr/>
        </p:nvSpPr>
        <p:spPr>
          <a:xfrm>
            <a:off x="4407271" y="1014498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A4A98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4FC5C-C46F-CB14-67D6-264B10658A28}"/>
              </a:ext>
            </a:extLst>
          </p:cNvPr>
          <p:cNvSpPr txBox="1"/>
          <p:nvPr/>
        </p:nvSpPr>
        <p:spPr>
          <a:xfrm>
            <a:off x="1667694" y="1853763"/>
            <a:ext cx="3885105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환경 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코랩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(GPU : T4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사용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셋</a:t>
            </a:r>
            <a:b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Train Data :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11,930</a:t>
            </a: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건</a:t>
            </a:r>
            <a:endParaRPr kumimoji="1" lang="en-US" altLang="ko-Kore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Test Data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983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건</a:t>
            </a:r>
            <a:endParaRPr kumimoji="1" lang="en-US" altLang="ko-Kore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Loss : </a:t>
            </a:r>
            <a:r>
              <a:rPr kumimoji="1" lang="en" altLang="ko-Kore-KR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CrossEntropy</a:t>
            </a:r>
            <a:endParaRPr kumimoji="1" lang="en-US" altLang="ko-Kore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Optimizer :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Batch-Size :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Epoch :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Learning Rate :  1e-3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소요시간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37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분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43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초</a:t>
            </a:r>
            <a:endParaRPr lang="ko-Kore-KR" altLang="en-US" sz="12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C39776-3777-BBAF-5806-0DB145067985}"/>
              </a:ext>
            </a:extLst>
          </p:cNvPr>
          <p:cNvGrpSpPr/>
          <p:nvPr/>
        </p:nvGrpSpPr>
        <p:grpSpPr>
          <a:xfrm>
            <a:off x="6221505" y="2416973"/>
            <a:ext cx="4743980" cy="2400727"/>
            <a:chOff x="5638270" y="2689127"/>
            <a:chExt cx="5600700" cy="262198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DD5F6AF-AE96-9FFF-FA09-ED619932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8270" y="2689127"/>
              <a:ext cx="5397500" cy="27940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778181C-B180-7C70-0F63-E3561AAC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1918" y="2982904"/>
              <a:ext cx="5384799" cy="2286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F32A9A5-35E1-E180-BBF3-F1DDB183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5566" y="3225883"/>
              <a:ext cx="5384799" cy="2413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EDECC3F-D862-F947-511A-B90F7A755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92862" y="3495207"/>
              <a:ext cx="5397500" cy="2413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5F2BED-0CA1-A8B5-24FA-97F8381F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79214" y="3778184"/>
              <a:ext cx="5359400" cy="2286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0B06A4E-067B-B1B5-8392-3529CFF3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38270" y="4096524"/>
              <a:ext cx="5600700" cy="4445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7A28C13-145B-ABB5-77BB-B381D7735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92862" y="4596345"/>
              <a:ext cx="5461000" cy="4572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E88CEB3-BBF4-14DF-8421-664888B04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38270" y="5095215"/>
              <a:ext cx="5461000" cy="2159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D1C15ED-E5D0-0D43-1CC8-5141B0EE3319}"/>
              </a:ext>
            </a:extLst>
          </p:cNvPr>
          <p:cNvGrpSpPr/>
          <p:nvPr/>
        </p:nvGrpSpPr>
        <p:grpSpPr>
          <a:xfrm>
            <a:off x="1664133" y="3960868"/>
            <a:ext cx="3890838" cy="2317866"/>
            <a:chOff x="2787623" y="1839639"/>
            <a:chExt cx="6892855" cy="4106238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55A9A824-96C9-6AAD-F696-CD321DD98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7623" y="1839639"/>
              <a:ext cx="6882699" cy="4106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887069D-CD73-33A3-17A3-2660ACC7E529}"/>
                </a:ext>
              </a:extLst>
            </p:cNvPr>
            <p:cNvSpPr/>
            <p:nvPr/>
          </p:nvSpPr>
          <p:spPr>
            <a:xfrm>
              <a:off x="8570795" y="2279176"/>
              <a:ext cx="586854" cy="614149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55CA14-A45F-7C7A-8087-A1976D798450}"/>
                </a:ext>
              </a:extLst>
            </p:cNvPr>
            <p:cNvSpPr txBox="1"/>
            <p:nvPr/>
          </p:nvSpPr>
          <p:spPr>
            <a:xfrm>
              <a:off x="4931677" y="3016172"/>
              <a:ext cx="4748801" cy="599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BEST ACCURACY : 84.81% </a:t>
              </a:r>
              <a:endPara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204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E093D-C559-7C9A-B609-3F15EC665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AAC187-BC8F-236D-8102-92EDF88EBA39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5" name="사각형: 둥근 모서리 3">
            <a:extLst>
              <a:ext uri="{FF2B5EF4-FFF2-40B4-BE49-F238E27FC236}">
                <a16:creationId xmlns:a16="http://schemas.microsoft.com/office/drawing/2014/main" id="{ED55C04E-3BB4-8D3E-3138-37B47DE9E1EB}"/>
              </a:ext>
            </a:extLst>
          </p:cNvPr>
          <p:cNvSpPr/>
          <p:nvPr/>
        </p:nvSpPr>
        <p:spPr>
          <a:xfrm>
            <a:off x="953030" y="1085733"/>
            <a:ext cx="10440394" cy="5536361"/>
          </a:xfrm>
          <a:prstGeom prst="roundRect">
            <a:avLst>
              <a:gd name="adj" fmla="val 14081"/>
            </a:avLst>
          </a:prstGeom>
          <a:solidFill>
            <a:srgbClr val="38383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7AD63-5248-FB0F-D827-68D3C62082CD}"/>
              </a:ext>
            </a:extLst>
          </p:cNvPr>
          <p:cNvSpPr txBox="1"/>
          <p:nvPr/>
        </p:nvSpPr>
        <p:spPr>
          <a:xfrm>
            <a:off x="553160" y="400873"/>
            <a:ext cx="1952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성능</a:t>
            </a:r>
            <a:r>
              <a:rPr kumimoji="1" lang="ko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평가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E34C55D-EC14-49B5-D805-30BF0199E25F}"/>
              </a:ext>
            </a:extLst>
          </p:cNvPr>
          <p:cNvSpPr/>
          <p:nvPr/>
        </p:nvSpPr>
        <p:spPr>
          <a:xfrm>
            <a:off x="4407271" y="978640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A4A98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0" name="그림 9" descr="쥐, 실내, 사람, 지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737F9B-1571-CD40-4E96-86507153AB0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56" y="1955626"/>
            <a:ext cx="1814876" cy="1963636"/>
          </a:xfrm>
          <a:prstGeom prst="rect">
            <a:avLst/>
          </a:prstGeom>
        </p:spPr>
      </p:pic>
      <p:pic>
        <p:nvPicPr>
          <p:cNvPr id="12" name="그림 11" descr="실내, 중소형 고양이, 고양잇과, 캐비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F8BF9F-99C6-775F-C8D9-D843593FE285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56227" y="1955626"/>
            <a:ext cx="1814876" cy="1963636"/>
          </a:xfrm>
          <a:prstGeom prst="rect">
            <a:avLst/>
          </a:prstGeom>
        </p:spPr>
      </p:pic>
      <p:pic>
        <p:nvPicPr>
          <p:cNvPr id="14" name="그림 13" descr="실내, 고양잇과, 애완동물, 침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2ACEED-FCBE-592D-5C60-72D17760FFF6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89756" y="3971043"/>
            <a:ext cx="1814876" cy="1963636"/>
          </a:xfrm>
          <a:prstGeom prst="rect">
            <a:avLst/>
          </a:prstGeom>
        </p:spPr>
      </p:pic>
      <p:pic>
        <p:nvPicPr>
          <p:cNvPr id="16" name="그림 15" descr="중소형 고양이, 고양잇과, 실내, 단발 집고양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D68CD9-A701-AFC4-8B5E-F92764DF3625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356227" y="3971043"/>
            <a:ext cx="1814876" cy="196363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9B9EEA3-7610-B6E0-22B9-5E23AC0D3E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3606" y="2976621"/>
            <a:ext cx="4139231" cy="290273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D3F1128-B8AA-546D-09E4-34376FF75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7723" y="1960532"/>
            <a:ext cx="5476669" cy="8409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937D39-BF7C-B2CF-A203-D5A4EE393493}"/>
              </a:ext>
            </a:extLst>
          </p:cNvPr>
          <p:cNvSpPr txBox="1"/>
          <p:nvPr/>
        </p:nvSpPr>
        <p:spPr>
          <a:xfrm>
            <a:off x="1769281" y="1647849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스코티쉬</a:t>
            </a:r>
            <a:r>
              <a:rPr kumimoji="1" lang="ko-KR" altLang="en-US" sz="14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폴드</a:t>
            </a:r>
            <a:endParaRPr kumimoji="1" lang="ko-Kore-KR" altLang="en-US" sz="1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F1C38-C8B2-DE79-9C11-ED65872D2131}"/>
              </a:ext>
            </a:extLst>
          </p:cNvPr>
          <p:cNvSpPr txBox="1"/>
          <p:nvPr/>
        </p:nvSpPr>
        <p:spPr>
          <a:xfrm>
            <a:off x="3635752" y="1650374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코리안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숏헤어</a:t>
            </a:r>
            <a:endParaRPr kumimoji="1" lang="ko-Kore-KR" altLang="en-US" sz="1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8D8F2-8296-1147-68C0-29ABFF5005AC}"/>
              </a:ext>
            </a:extLst>
          </p:cNvPr>
          <p:cNvSpPr txBox="1"/>
          <p:nvPr/>
        </p:nvSpPr>
        <p:spPr>
          <a:xfrm>
            <a:off x="1734993" y="6041772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코리안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숏헤어</a:t>
            </a:r>
            <a:endParaRPr kumimoji="1" lang="ko-Kore-KR" altLang="en-US" sz="1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72BA7A-965C-3AD2-7B95-29F34E84FDED}"/>
              </a:ext>
            </a:extLst>
          </p:cNvPr>
          <p:cNvSpPr txBox="1"/>
          <p:nvPr/>
        </p:nvSpPr>
        <p:spPr>
          <a:xfrm>
            <a:off x="3635752" y="6041772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코리안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숏헤어</a:t>
            </a:r>
            <a:endParaRPr kumimoji="1" lang="ko-Kore-KR" altLang="en-US" sz="1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326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6078</TotalTime>
  <Words>2106</Words>
  <Application>Microsoft Office PowerPoint</Application>
  <PresentationFormat>와이드스크린</PresentationFormat>
  <Paragraphs>428</Paragraphs>
  <Slides>24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BM HANNA 11yrs old OTF</vt:lpstr>
      <vt:lpstr>Menlo</vt:lpstr>
      <vt:lpstr>Pretendard</vt:lpstr>
      <vt:lpstr>Aptos</vt:lpstr>
      <vt:lpstr>Aptos Display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Eunyoung Ko</dc:creator>
  <cp:lastModifiedBy>상빈 안</cp:lastModifiedBy>
  <cp:revision>24</cp:revision>
  <dcterms:created xsi:type="dcterms:W3CDTF">2025-06-06T06:51:49Z</dcterms:created>
  <dcterms:modified xsi:type="dcterms:W3CDTF">2025-06-15T06:49:43Z</dcterms:modified>
</cp:coreProperties>
</file>